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0" r:id="rId3"/>
    <p:sldId id="291" r:id="rId4"/>
    <p:sldId id="292" r:id="rId5"/>
    <p:sldId id="258" r:id="rId6"/>
    <p:sldId id="257" r:id="rId7"/>
    <p:sldId id="260" r:id="rId8"/>
    <p:sldId id="265" r:id="rId9"/>
    <p:sldId id="283" r:id="rId10"/>
    <p:sldId id="287" r:id="rId11"/>
    <p:sldId id="282" r:id="rId12"/>
    <p:sldId id="295" r:id="rId13"/>
    <p:sldId id="268" r:id="rId14"/>
    <p:sldId id="281" r:id="rId15"/>
    <p:sldId id="284" r:id="rId16"/>
    <p:sldId id="280" r:id="rId17"/>
    <p:sldId id="288" r:id="rId18"/>
    <p:sldId id="286" r:id="rId19"/>
    <p:sldId id="289" r:id="rId20"/>
    <p:sldId id="285" r:id="rId21"/>
    <p:sldId id="274" r:id="rId22"/>
    <p:sldId id="296" r:id="rId23"/>
    <p:sldId id="294" r:id="rId24"/>
    <p:sldId id="276" r:id="rId25"/>
    <p:sldId id="277"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57" autoAdjust="0"/>
  </p:normalViewPr>
  <p:slideViewPr>
    <p:cSldViewPr snapToGrid="0">
      <p:cViewPr varScale="1">
        <p:scale>
          <a:sx n="82" d="100"/>
          <a:sy n="82" d="100"/>
        </p:scale>
        <p:origin x="720" y="67"/>
      </p:cViewPr>
      <p:guideLst/>
    </p:cSldViewPr>
  </p:slideViewPr>
  <p:outlineViewPr>
    <p:cViewPr>
      <p:scale>
        <a:sx n="33" d="100"/>
        <a:sy n="33" d="100"/>
      </p:scale>
      <p:origin x="0" y="-22157"/>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FD13E-4D5B-0909-999A-73ACF2D3BB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BBCD88-EE52-CCA4-E78F-E8ABF6ACA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2085B5-3137-C058-EDBD-D83585C2C1D2}"/>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B4B63441-C55F-E372-DD6C-1AEA66E451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5FFA5F-18B8-0F7D-69A6-2E9886648765}"/>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2623252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24C0-66A3-1A19-6904-04DD012B7C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4D6A9A-C917-8C41-57BD-09D75719E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65AABF-6992-ADF2-27A0-B99BDD7317E1}"/>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728D9224-CB5B-139A-BB68-E82A8B8491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5DBF65-B7A8-3928-9798-DB208EBA8F9A}"/>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312755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3FF519-E887-4ECF-92C5-1FAC871781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5580B1-6BB7-C81F-279E-F0D3091FDA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3572D0-BF22-6DDE-623B-17C7276A04D3}"/>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62387556-DE31-FAB7-C626-999F1655E7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200E44-C9DD-CEC0-2E7E-6FD388223E90}"/>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3037465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1167-4939-0837-B09E-D2319F5D21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97DF20-9963-D674-B5A2-00D0889CB6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B6C6D0-D6D3-22C1-68CC-CE5837BFEE7A}"/>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C778FEB4-DE58-0252-806B-5E84FB5AC1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A9DB6C-60B5-3BE3-EE57-9610AB487D20}"/>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454215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98892-BF39-D98D-9966-5919E207B2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5AE1D22-0575-C754-93EC-873D2E29BE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7C7DF4-932E-66BB-7EF5-39ACCA8608AE}"/>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298B52C0-A7B9-C73F-A567-83867D09F9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AFECE8-226D-05CF-02C6-6111E3C3BC16}"/>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328372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85EC4-6B4F-A54F-0D07-1DBF2B5C44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0E250C-7806-F0AC-B433-92D43C696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9C1DA2-D15B-E1AC-1D18-59EEDE24EC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70EFA68-52C1-906F-460E-B7AC3335A599}"/>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6" name="Footer Placeholder 5">
            <a:extLst>
              <a:ext uri="{FF2B5EF4-FFF2-40B4-BE49-F238E27FC236}">
                <a16:creationId xmlns:a16="http://schemas.microsoft.com/office/drawing/2014/main" id="{1A91CEC6-0309-8D98-D933-86AE9795BB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4AFF4-F38D-F64A-03F3-6E0702FA40F5}"/>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1876731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CAC1-2AC7-25B8-8962-D9E6B60332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0E3E68-A43A-3321-EBF6-B05D45A8D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87C38C-96F3-135C-9B1E-BFDA124C6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A8A689-8205-2A66-95EF-9088E6136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84EFB8-7D81-6F19-F897-F5A10C64DD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DDA18BC-88FB-79FF-5B6B-1FA7493ED64C}"/>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8" name="Footer Placeholder 7">
            <a:extLst>
              <a:ext uri="{FF2B5EF4-FFF2-40B4-BE49-F238E27FC236}">
                <a16:creationId xmlns:a16="http://schemas.microsoft.com/office/drawing/2014/main" id="{9BFE2500-320E-4A19-9EB1-12CDA454F6F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FDB886-5EF4-CF6D-08EA-58DE71328D58}"/>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196639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9F39-5382-D37B-A60D-D6AAB69F48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F0FA9B-634C-A939-4F15-F06B44EC33CE}"/>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4" name="Footer Placeholder 3">
            <a:extLst>
              <a:ext uri="{FF2B5EF4-FFF2-40B4-BE49-F238E27FC236}">
                <a16:creationId xmlns:a16="http://schemas.microsoft.com/office/drawing/2014/main" id="{B927610D-FBCD-22AB-BE44-290934ADC4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53691F-A0B1-442E-8BEC-E47464661629}"/>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3781067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732A8-9739-AA52-BA15-B5D97701D4B7}"/>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3" name="Footer Placeholder 2">
            <a:extLst>
              <a:ext uri="{FF2B5EF4-FFF2-40B4-BE49-F238E27FC236}">
                <a16:creationId xmlns:a16="http://schemas.microsoft.com/office/drawing/2014/main" id="{6572C308-8713-4923-BDFD-76ECBEC4C2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749F18-D076-CEC0-9B2F-9CE9C4F41A13}"/>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1552417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B3AF-5751-FD23-A462-3C329C3A62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A36E78-9709-14E4-8117-FBDFBF58B9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D8411F-9BA8-2BB1-AD34-F263F086C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9C16A-577D-E918-3D59-7F5A86AAD458}"/>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6" name="Footer Placeholder 5">
            <a:extLst>
              <a:ext uri="{FF2B5EF4-FFF2-40B4-BE49-F238E27FC236}">
                <a16:creationId xmlns:a16="http://schemas.microsoft.com/office/drawing/2014/main" id="{7C03E04C-743E-A1F0-CCAD-C2A940ABD3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CC4D3F-FBE3-0CD2-B366-7FB56A4A9D55}"/>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11846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47D4-D6AD-F041-F380-5BDBBD2186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37570BD-6BEE-3F13-EDED-3E1716E850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457DC6-2D13-B36A-5ACB-8DC7C48FF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E83375-D248-19F8-9B76-30BB9C6AFD13}"/>
              </a:ext>
            </a:extLst>
          </p:cNvPr>
          <p:cNvSpPr>
            <a:spLocks noGrp="1"/>
          </p:cNvSpPr>
          <p:nvPr>
            <p:ph type="dt" sz="half" idx="10"/>
          </p:nvPr>
        </p:nvSpPr>
        <p:spPr/>
        <p:txBody>
          <a:bodyPr/>
          <a:lstStyle/>
          <a:p>
            <a:fld id="{F812E85F-7653-4CBA-B747-18CA6033F6DC}" type="datetimeFigureOut">
              <a:rPr lang="en-IN" smtClean="0"/>
              <a:t>04-07-2022</a:t>
            </a:fld>
            <a:endParaRPr lang="en-IN"/>
          </a:p>
        </p:txBody>
      </p:sp>
      <p:sp>
        <p:nvSpPr>
          <p:cNvPr id="6" name="Footer Placeholder 5">
            <a:extLst>
              <a:ext uri="{FF2B5EF4-FFF2-40B4-BE49-F238E27FC236}">
                <a16:creationId xmlns:a16="http://schemas.microsoft.com/office/drawing/2014/main" id="{DDFE1077-2CCD-093B-073A-8740D24FED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B5152B-FE49-5042-1218-F802E5086A56}"/>
              </a:ext>
            </a:extLst>
          </p:cNvPr>
          <p:cNvSpPr>
            <a:spLocks noGrp="1"/>
          </p:cNvSpPr>
          <p:nvPr>
            <p:ph type="sldNum" sz="quarter" idx="12"/>
          </p:nvPr>
        </p:nvSpPr>
        <p:spPr/>
        <p:txBody>
          <a:bodyPr/>
          <a:lstStyle/>
          <a:p>
            <a:fld id="{07B325CC-C4B6-49E8-AA67-1E7D2603C1DD}" type="slidenum">
              <a:rPr lang="en-IN" smtClean="0"/>
              <a:t>‹#›</a:t>
            </a:fld>
            <a:endParaRPr lang="en-IN"/>
          </a:p>
        </p:txBody>
      </p:sp>
    </p:spTree>
    <p:extLst>
      <p:ext uri="{BB962C8B-B14F-4D97-AF65-F5344CB8AC3E}">
        <p14:creationId xmlns:p14="http://schemas.microsoft.com/office/powerpoint/2010/main" val="248091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A51E5-B626-9CA5-0D8A-96D0AD00B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A89698-79EA-FB73-520E-57CB9A74C5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7BD317-D96B-640F-7AFD-4CAACFC09C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2E85F-7653-4CBA-B747-18CA6033F6DC}" type="datetimeFigureOut">
              <a:rPr lang="en-IN" smtClean="0"/>
              <a:t>04-07-2022</a:t>
            </a:fld>
            <a:endParaRPr lang="en-IN"/>
          </a:p>
        </p:txBody>
      </p:sp>
      <p:sp>
        <p:nvSpPr>
          <p:cNvPr id="5" name="Footer Placeholder 4">
            <a:extLst>
              <a:ext uri="{FF2B5EF4-FFF2-40B4-BE49-F238E27FC236}">
                <a16:creationId xmlns:a16="http://schemas.microsoft.com/office/drawing/2014/main" id="{A6F0A08E-BACE-A0BB-7D53-685B0A254A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8B3CCE0-C959-C85B-9394-89A95D7D7A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325CC-C4B6-49E8-AA67-1E7D2603C1DD}" type="slidenum">
              <a:rPr lang="en-IN" smtClean="0"/>
              <a:t>‹#›</a:t>
            </a:fld>
            <a:endParaRPr lang="en-IN"/>
          </a:p>
        </p:txBody>
      </p:sp>
    </p:spTree>
    <p:extLst>
      <p:ext uri="{BB962C8B-B14F-4D97-AF65-F5344CB8AC3E}">
        <p14:creationId xmlns:p14="http://schemas.microsoft.com/office/powerpoint/2010/main" val="2436494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5.png"/><Relationship Id="rId1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inffus.2018.05.006" TargetMode="External"/><Relationship Id="rId2" Type="http://schemas.openxmlformats.org/officeDocument/2006/relationships/hyperlink" Target="http://asp.eurasipjournals.com/content/2011/1/79"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16/j.isprsjprs.2020.11.001"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262F-769C-B41D-C915-26C1A85197F3}"/>
              </a:ext>
            </a:extLst>
          </p:cNvPr>
          <p:cNvSpPr>
            <a:spLocks noGrp="1"/>
          </p:cNvSpPr>
          <p:nvPr>
            <p:ph type="ctrTitle"/>
          </p:nvPr>
        </p:nvSpPr>
        <p:spPr>
          <a:xfrm>
            <a:off x="1524000" y="518564"/>
            <a:ext cx="9144000" cy="1097357"/>
          </a:xfrm>
        </p:spPr>
        <p:txBody>
          <a:bodyPr>
            <a:normAutofit/>
          </a:bodyPr>
          <a:lstStyle/>
          <a:p>
            <a:r>
              <a:rPr lang="en-IN" sz="3200" b="1" dirty="0">
                <a:latin typeface="Times New Roman" panose="02020603050405020304" pitchFamily="18" charset="0"/>
                <a:cs typeface="Times New Roman" panose="02020603050405020304" pitchFamily="18" charset="0"/>
              </a:rPr>
              <a:t>Implementation of algorithms for Fusion of </a:t>
            </a: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Pan-chromatic and Multi-Spectral Satellite Images</a:t>
            </a:r>
          </a:p>
        </p:txBody>
      </p:sp>
      <p:sp>
        <p:nvSpPr>
          <p:cNvPr id="3" name="Subtitle 2">
            <a:extLst>
              <a:ext uri="{FF2B5EF4-FFF2-40B4-BE49-F238E27FC236}">
                <a16:creationId xmlns:a16="http://schemas.microsoft.com/office/drawing/2014/main" id="{9ADCC534-3BE2-3464-5CB6-68971193C40F}"/>
              </a:ext>
            </a:extLst>
          </p:cNvPr>
          <p:cNvSpPr>
            <a:spLocks noGrp="1"/>
          </p:cNvSpPr>
          <p:nvPr>
            <p:ph type="subTitle" idx="1"/>
          </p:nvPr>
        </p:nvSpPr>
        <p:spPr>
          <a:xfrm>
            <a:off x="1524000" y="3826986"/>
            <a:ext cx="9144000" cy="2674774"/>
          </a:xfrm>
        </p:spPr>
        <p:txBody>
          <a:bodyPr>
            <a:normAutofit/>
          </a:bodyPr>
          <a:lstStyle/>
          <a:p>
            <a:pPr algn="l"/>
            <a:r>
              <a:rPr lang="en-IN" sz="2000" dirty="0">
                <a:latin typeface="Times New Roman" panose="02020603050405020304" pitchFamily="18" charset="0"/>
                <a:cs typeface="Times New Roman" panose="02020603050405020304" pitchFamily="18" charset="0"/>
              </a:rPr>
              <a:t>Presented by: </a:t>
            </a:r>
            <a:r>
              <a:rPr lang="en-IN" sz="2000" b="1" dirty="0">
                <a:latin typeface="Times New Roman" panose="02020603050405020304" pitchFamily="18" charset="0"/>
                <a:cs typeface="Times New Roman" panose="02020603050405020304" pitchFamily="18" charset="0"/>
              </a:rPr>
              <a:t>Aniket Uppin (201EC169)</a:t>
            </a:r>
          </a:p>
          <a:p>
            <a:pPr algn="l"/>
            <a:r>
              <a:rPr lang="en-IN" sz="2000" dirty="0" err="1">
                <a:latin typeface="Times New Roman" panose="02020603050405020304" pitchFamily="18" charset="0"/>
                <a:cs typeface="Times New Roman" panose="02020603050405020304" pitchFamily="18" charset="0"/>
              </a:rPr>
              <a:t>B.Tech</a:t>
            </a:r>
            <a:r>
              <a:rPr lang="en-IN" sz="2000" dirty="0">
                <a:latin typeface="Times New Roman" panose="02020603050405020304" pitchFamily="18" charset="0"/>
                <a:cs typeface="Times New Roman" panose="02020603050405020304" pitchFamily="18" charset="0"/>
              </a:rPr>
              <a:t> 2</a:t>
            </a:r>
            <a:r>
              <a:rPr lang="en-IN" sz="2000" baseline="30000" dirty="0">
                <a:latin typeface="Times New Roman" panose="02020603050405020304" pitchFamily="18" charset="0"/>
                <a:cs typeface="Times New Roman" panose="02020603050405020304" pitchFamily="18" charset="0"/>
              </a:rPr>
              <a:t>nd</a:t>
            </a:r>
            <a:r>
              <a:rPr lang="en-IN" sz="2000" dirty="0">
                <a:latin typeface="Times New Roman" panose="02020603050405020304" pitchFamily="18" charset="0"/>
                <a:cs typeface="Times New Roman" panose="02020603050405020304" pitchFamily="18" charset="0"/>
              </a:rPr>
              <a:t> year ,Electronics and Communication Engineering, National Institute of Technology Karnataka, Surathkal</a:t>
            </a:r>
          </a:p>
          <a:p>
            <a:pPr algn="l"/>
            <a:r>
              <a:rPr lang="en-IN" sz="2000" dirty="0">
                <a:latin typeface="Times New Roman" panose="02020603050405020304" pitchFamily="18" charset="0"/>
                <a:cs typeface="Times New Roman" panose="02020603050405020304" pitchFamily="18" charset="0"/>
              </a:rPr>
              <a:t>Supervisor: </a:t>
            </a:r>
            <a:r>
              <a:rPr lang="en-IN" sz="2000" b="1" dirty="0" err="1">
                <a:latin typeface="Times New Roman" panose="02020603050405020304" pitchFamily="18" charset="0"/>
                <a:cs typeface="Times New Roman" panose="02020603050405020304" pitchFamily="18" charset="0"/>
              </a:rPr>
              <a:t>Dr.</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Shyam</a:t>
            </a:r>
            <a:r>
              <a:rPr lang="en-IN" sz="2000" b="1" dirty="0">
                <a:latin typeface="Times New Roman" panose="02020603050405020304" pitchFamily="18" charset="0"/>
                <a:cs typeface="Times New Roman" panose="02020603050405020304" pitchFamily="18" charset="0"/>
              </a:rPr>
              <a:t> Lal</a:t>
            </a:r>
            <a:r>
              <a:rPr lang="en-IN" sz="2000" dirty="0">
                <a:latin typeface="Times New Roman" panose="02020603050405020304" pitchFamily="18" charset="0"/>
                <a:cs typeface="Times New Roman" panose="02020603050405020304" pitchFamily="18" charset="0"/>
              </a:rPr>
              <a:t>,</a:t>
            </a:r>
            <a:r>
              <a:rPr lang="en-US" sz="2000" dirty="0"/>
              <a:t> </a:t>
            </a:r>
            <a:r>
              <a:rPr lang="en-US" sz="2000" dirty="0">
                <a:latin typeface="Times New Roman" panose="02020603050405020304" pitchFamily="18" charset="0"/>
                <a:cs typeface="Times New Roman" panose="02020603050405020304" pitchFamily="18" charset="0"/>
              </a:rPr>
              <a:t>Department of Electronics and Communication Engineering National Institute of Technology Karnataka, Surathkal Mangalore - 575025</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7A8B4E-E66D-6C21-8C38-3799136AE6C2}"/>
              </a:ext>
            </a:extLst>
          </p:cNvPr>
          <p:cNvPicPr>
            <a:picLocks noChangeAspect="1"/>
          </p:cNvPicPr>
          <p:nvPr/>
        </p:nvPicPr>
        <p:blipFill>
          <a:blip r:embed="rId2"/>
          <a:stretch>
            <a:fillRect/>
          </a:stretch>
        </p:blipFill>
        <p:spPr>
          <a:xfrm>
            <a:off x="5189220" y="1684296"/>
            <a:ext cx="1813560" cy="1830705"/>
          </a:xfrm>
          <a:prstGeom prst="rect">
            <a:avLst/>
          </a:prstGeom>
        </p:spPr>
      </p:pic>
    </p:spTree>
    <p:extLst>
      <p:ext uri="{BB962C8B-B14F-4D97-AF65-F5344CB8AC3E}">
        <p14:creationId xmlns:p14="http://schemas.microsoft.com/office/powerpoint/2010/main" val="102168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D7ACCF-B42C-66B5-6716-8B2860E31B23}"/>
              </a:ext>
            </a:extLst>
          </p:cNvPr>
          <p:cNvSpPr>
            <a:spLocks noGrp="1"/>
          </p:cNvSpPr>
          <p:nvPr>
            <p:ph type="body" idx="1"/>
          </p:nvPr>
        </p:nvSpPr>
        <p:spPr>
          <a:xfrm>
            <a:off x="2109334" y="306386"/>
            <a:ext cx="3369688" cy="450913"/>
          </a:xfrm>
        </p:spPr>
        <p:txBody>
          <a:bodyPr/>
          <a:lstStyle/>
          <a:p>
            <a:r>
              <a:rPr lang="en-IN" dirty="0">
                <a:latin typeface="Times New Roman" panose="02020603050405020304" pitchFamily="18" charset="0"/>
                <a:cs typeface="Times New Roman" panose="02020603050405020304" pitchFamily="18" charset="0"/>
              </a:rPr>
              <a:t>Multi-spectral Image</a:t>
            </a:r>
          </a:p>
        </p:txBody>
      </p:sp>
      <p:pic>
        <p:nvPicPr>
          <p:cNvPr id="8" name="Content Placeholder 7">
            <a:extLst>
              <a:ext uri="{FF2B5EF4-FFF2-40B4-BE49-F238E27FC236}">
                <a16:creationId xmlns:a16="http://schemas.microsoft.com/office/drawing/2014/main" id="{D747803A-029F-ACAD-419E-503F18AFB0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3204" y="867669"/>
            <a:ext cx="3116624" cy="2984222"/>
          </a:xfrm>
        </p:spPr>
      </p:pic>
      <p:sp>
        <p:nvSpPr>
          <p:cNvPr id="5" name="Text Placeholder 4">
            <a:extLst>
              <a:ext uri="{FF2B5EF4-FFF2-40B4-BE49-F238E27FC236}">
                <a16:creationId xmlns:a16="http://schemas.microsoft.com/office/drawing/2014/main" id="{04DBF851-0993-4E40-EA76-F133D17D29B3}"/>
              </a:ext>
            </a:extLst>
          </p:cNvPr>
          <p:cNvSpPr>
            <a:spLocks noGrp="1"/>
          </p:cNvSpPr>
          <p:nvPr>
            <p:ph type="body" sz="quarter" idx="3"/>
          </p:nvPr>
        </p:nvSpPr>
        <p:spPr>
          <a:xfrm>
            <a:off x="6214188" y="335901"/>
            <a:ext cx="2640561" cy="421398"/>
          </a:xfrm>
        </p:spPr>
        <p:txBody>
          <a:bodyPr/>
          <a:lstStyle/>
          <a:p>
            <a:r>
              <a:rPr lang="en-IN" dirty="0">
                <a:latin typeface="Times New Roman" panose="02020603050405020304" pitchFamily="18" charset="0"/>
                <a:cs typeface="Times New Roman" panose="02020603050405020304" pitchFamily="18" charset="0"/>
              </a:rPr>
              <a:t>Pan-sharpened</a:t>
            </a:r>
          </a:p>
        </p:txBody>
      </p:sp>
      <p:pic>
        <p:nvPicPr>
          <p:cNvPr id="13" name="Picture 12">
            <a:extLst>
              <a:ext uri="{FF2B5EF4-FFF2-40B4-BE49-F238E27FC236}">
                <a16:creationId xmlns:a16="http://schemas.microsoft.com/office/drawing/2014/main" id="{375F7512-8C1B-1A9B-853B-B722D7DE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334" y="3854820"/>
            <a:ext cx="3070493" cy="3003180"/>
          </a:xfrm>
          <a:prstGeom prst="rect">
            <a:avLst/>
          </a:prstGeom>
        </p:spPr>
      </p:pic>
      <p:pic>
        <p:nvPicPr>
          <p:cNvPr id="9" name="Content Placeholder 8">
            <a:extLst>
              <a:ext uri="{FF2B5EF4-FFF2-40B4-BE49-F238E27FC236}">
                <a16:creationId xmlns:a16="http://schemas.microsoft.com/office/drawing/2014/main" id="{CB6ED118-A64D-D45B-B1C9-A8AFF470A93B}"/>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096000" y="867669"/>
            <a:ext cx="3005100" cy="2984222"/>
          </a:xfrm>
        </p:spPr>
      </p:pic>
      <p:pic>
        <p:nvPicPr>
          <p:cNvPr id="12" name="Picture 11">
            <a:extLst>
              <a:ext uri="{FF2B5EF4-FFF2-40B4-BE49-F238E27FC236}">
                <a16:creationId xmlns:a16="http://schemas.microsoft.com/office/drawing/2014/main" id="{1A9E772B-AAF9-5D70-AD74-96CDC60B93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53355"/>
            <a:ext cx="3073488" cy="3006109"/>
          </a:xfrm>
          <a:prstGeom prst="rect">
            <a:avLst/>
          </a:prstGeom>
        </p:spPr>
      </p:pic>
    </p:spTree>
    <p:extLst>
      <p:ext uri="{BB962C8B-B14F-4D97-AF65-F5344CB8AC3E}">
        <p14:creationId xmlns:p14="http://schemas.microsoft.com/office/powerpoint/2010/main" val="2565558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345" y="436880"/>
            <a:ext cx="3931920" cy="807720"/>
          </a:xfrm>
        </p:spPr>
        <p:txBody>
          <a:bodyPr/>
          <a:lstStyle/>
          <a:p>
            <a:pPr algn="l"/>
            <a:r>
              <a:rPr lang="en-IN" b="1" dirty="0">
                <a:latin typeface="Times New Roman" panose="02020603050405020304" pitchFamily="18" charset="0"/>
                <a:cs typeface="Times New Roman" panose="02020603050405020304" pitchFamily="18" charset="0"/>
              </a:rPr>
              <a:t>2) GS Method</a:t>
            </a:r>
          </a:p>
        </p:txBody>
      </p:sp>
      <p:sp>
        <p:nvSpPr>
          <p:cNvPr id="3" name="Content Placeholder 2"/>
          <p:cNvSpPr>
            <a:spLocks noGrp="1"/>
          </p:cNvSpPr>
          <p:nvPr>
            <p:ph idx="1"/>
          </p:nvPr>
        </p:nvSpPr>
        <p:spPr>
          <a:xfrm>
            <a:off x="5878287" y="1"/>
            <a:ext cx="6083558" cy="6858000"/>
          </a:xfrm>
        </p:spPr>
        <p:txBody>
          <a:bodyPr>
            <a:noAutofit/>
          </a:bodyPr>
          <a:lstStyle/>
          <a:p>
            <a:pPr marL="0" indent="0">
              <a:lnSpc>
                <a:spcPct val="107000"/>
              </a:lnSpc>
              <a:spcBef>
                <a:spcPts val="100"/>
              </a:spcBef>
              <a:spcAft>
                <a:spcPts val="100"/>
              </a:spcAft>
              <a:buNone/>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import libraries and packages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define function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M,N,C ← dimensions of pan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compute ratio ←  M/m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#creating low resolution pan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pan_lr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blur(pan)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pan_lr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downsample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pan_lr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initialize matrix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zeros(dimensions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[:,:,0]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pan_lr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 applying </a:t>
            </a:r>
            <a:r>
              <a:rPr lang="en-IN" sz="1800" dirty="0" err="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 transform (making each channel orthogonal to </a:t>
            </a:r>
            <a:r>
              <a:rPr lang="en-IN" sz="1800" dirty="0" err="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pan_lr</a:t>
            </a: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1 to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intitalise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 ←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for j :0 to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s=covariance(</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[j])/variance(</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mean(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Bef>
                <a:spcPts val="300"/>
              </a:spcBef>
              <a:buNone/>
            </a:pPr>
            <a:endParaRPr lang="en-IN" sz="1000" dirty="0"/>
          </a:p>
        </p:txBody>
      </p:sp>
      <p:sp>
        <p:nvSpPr>
          <p:cNvPr id="4" name="Text Placeholder 3"/>
          <p:cNvSpPr>
            <a:spLocks noGrp="1"/>
          </p:cNvSpPr>
          <p:nvPr>
            <p:ph type="body" sz="half" idx="2"/>
          </p:nvPr>
        </p:nvSpPr>
        <p:spPr>
          <a:xfrm>
            <a:off x="800100" y="1244600"/>
            <a:ext cx="3961765" cy="4959985"/>
          </a:xfrm>
        </p:spPr>
        <p:txBody>
          <a:bodyPr>
            <a:normAutofit lnSpcReduction="10000"/>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In this method a lower resolution pan band is simulated from the high resolution pan band.</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Then  with  this being the first channel and all the other consequent multi-spectral channels undergo GS transformation.</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Then the statistics of the pan band is matched with the first channel of the transformed band . </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Finally this histogram-modified pan band is substituted for the first transformed band leading to new transform bands and inverse GS transformation is performed.</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Actually the GS transformation does the orthogonalization of the data, thereby removing the redundant data.</a:t>
            </a:r>
          </a:p>
          <a:p>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6B63-FBBF-79BA-830A-4D9EC154AAE7}"/>
              </a:ext>
            </a:extLst>
          </p:cNvPr>
          <p:cNvSpPr>
            <a:spLocks noGrp="1"/>
          </p:cNvSpPr>
          <p:nvPr>
            <p:ph type="title"/>
          </p:nvPr>
        </p:nvSpPr>
        <p:spPr>
          <a:xfrm>
            <a:off x="839788" y="587829"/>
            <a:ext cx="3932237" cy="1236306"/>
          </a:xfrm>
        </p:spPr>
        <p:txBody>
          <a:bodyPr/>
          <a:lstStyle/>
          <a:p>
            <a:r>
              <a:rPr lang="en-IN" dirty="0">
                <a:latin typeface="Times New Roman" panose="02020603050405020304" pitchFamily="18" charset="0"/>
                <a:cs typeface="Times New Roman" panose="02020603050405020304" pitchFamily="18" charset="0"/>
              </a:rPr>
              <a:t>GS method</a:t>
            </a:r>
          </a:p>
        </p:txBody>
      </p:sp>
      <p:sp>
        <p:nvSpPr>
          <p:cNvPr id="3" name="Content Placeholder 2">
            <a:extLst>
              <a:ext uri="{FF2B5EF4-FFF2-40B4-BE49-F238E27FC236}">
                <a16:creationId xmlns:a16="http://schemas.microsoft.com/office/drawing/2014/main" id="{FFB5946F-045B-0D0B-B3D4-2FC58F4102AC}"/>
              </a:ext>
            </a:extLst>
          </p:cNvPr>
          <p:cNvSpPr>
            <a:spLocks noGrp="1"/>
          </p:cNvSpPr>
          <p:nvPr>
            <p:ph idx="1"/>
          </p:nvPr>
        </p:nvSpPr>
        <p:spPr>
          <a:xfrm>
            <a:off x="5822303" y="457200"/>
            <a:ext cx="6176864" cy="5337110"/>
          </a:xfrm>
        </p:spPr>
        <p:txBody>
          <a:bodyPr>
            <a:normAutofit/>
          </a:bodyPr>
          <a:lstStyle/>
          <a:p>
            <a:pPr marL="0" indent="0">
              <a:lnSpc>
                <a:spcPct val="107000"/>
              </a:lnSpc>
              <a:spcBef>
                <a:spcPts val="100"/>
              </a:spcBef>
              <a:spcAft>
                <a:spcPts val="100"/>
              </a:spcAft>
              <a:buNone/>
            </a:pP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#matching histogram of pan image and </a:t>
            </a:r>
            <a:r>
              <a:rPr lang="en-IN" sz="1800" dirty="0" err="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gain ← standard deviation(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[0])/standard deviation(pan)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bias ← mean(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[0]) – gain*mean(pan)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pan*gain + bias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[0]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#applying inverse transform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1 to 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intitalise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for j :0 to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 covariance(</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[j])/variance(</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mean(</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return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load pan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image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out  ←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100"/>
              </a:spcBef>
              <a:spcAft>
                <a:spcPts val="1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display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pan,ms,out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BC9EC700-DC32-B448-36A4-39FE65DC2265}"/>
                  </a:ext>
                </a:extLst>
              </p:cNvPr>
              <p:cNvSpPr>
                <a:spLocks noGrp="1"/>
              </p:cNvSpPr>
              <p:nvPr>
                <p:ph type="body" sz="half" idx="2"/>
              </p:nvPr>
            </p:nvSpPr>
            <p:spPr>
              <a:xfrm>
                <a:off x="839788" y="1824134"/>
                <a:ext cx="4404016" cy="4212771"/>
              </a:xfrm>
            </p:spPr>
            <p:txBody>
              <a:bodyPr/>
              <a:lstStyle/>
              <a:p>
                <a:r>
                  <a:rPr lang="en-IN" b="0" dirty="0">
                    <a:latin typeface="Times New Roman" panose="02020603050405020304" pitchFamily="18" charset="0"/>
                    <a:cs typeface="Times New Roman" panose="02020603050405020304" pitchFamily="18" charset="0"/>
                  </a:rPr>
                  <a:t>GS transform</a:t>
                </a:r>
              </a:p>
              <a:p>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𝐺𝑆</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b="0" i="1" smtClean="0">
                          <a:latin typeface="Cambria Math" panose="02040503050406030204" pitchFamily="18" charset="0"/>
                        </a:rPr>
                        <m:t>𝐵</m:t>
                      </m:r>
                      <m:d>
                        <m:dPr>
                          <m:ctrlPr>
                            <a:rPr lang="en-IN" b="0" i="1" smtClean="0">
                              <a:latin typeface="Cambria Math" panose="02040503050406030204" pitchFamily="18" charset="0"/>
                            </a:rPr>
                          </m:ctrlPr>
                        </m:dPr>
                        <m:e>
                          <m:r>
                            <a:rPr lang="en-IN" b="0" i="1" smtClean="0">
                              <a:latin typeface="Cambria Math" panose="02040503050406030204" pitchFamily="18" charset="0"/>
                            </a:rPr>
                            <m:t>𝑖</m:t>
                          </m:r>
                        </m:e>
                      </m:d>
                      <m:r>
                        <a:rPr lang="en-IN" b="0" i="1" smtClean="0">
                          <a:latin typeface="Cambria Math" panose="02040503050406030204" pitchFamily="18" charset="0"/>
                        </a:rPr>
                        <m:t>−</m:t>
                      </m:r>
                      <m:r>
                        <a:rPr lang="en-IN" i="1" dirty="0" smtClean="0">
                          <a:latin typeface="Cambria Math" panose="02040503050406030204" pitchFamily="18" charset="0"/>
                        </a:rPr>
                        <m:t>𝜇</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𝑖</m:t>
                          </m:r>
                        </m:e>
                      </m:d>
                      <m:r>
                        <a:rPr lang="en-IN" b="0" i="1" dirty="0" smtClean="0">
                          <a:latin typeface="Cambria Math" panose="02040503050406030204" pitchFamily="18" charset="0"/>
                        </a:rPr>
                        <m:t>+ </m:t>
                      </m:r>
                      <m:nary>
                        <m:naryPr>
                          <m:chr m:val="∑"/>
                          <m:limLoc m:val="undOvr"/>
                          <m:grow m:val="on"/>
                          <m:ctrlPr>
                            <a:rPr lang="en-IN" dirty="0" smtClean="0">
                              <a:latin typeface="Cambria Math" panose="02040503050406030204" pitchFamily="18" charset="0"/>
                            </a:rPr>
                          </m:ctrlPr>
                        </m:naryPr>
                        <m:sub>
                          <m:r>
                            <a:rPr lang="en-IN" i="1" dirty="0">
                              <a:latin typeface="Cambria Math" panose="02040503050406030204" pitchFamily="18" charset="0"/>
                            </a:rPr>
                            <m:t>𝑗</m:t>
                          </m:r>
                          <m:r>
                            <a:rPr lang="en-IN" i="0" dirty="0">
                              <a:latin typeface="Cambria Math" panose="02040503050406030204" pitchFamily="18" charset="0"/>
                            </a:rPr>
                            <m:t>=0</m:t>
                          </m:r>
                        </m:sub>
                        <m:sup>
                          <m:r>
                            <a:rPr lang="en-IN" i="0" dirty="0">
                              <a:latin typeface="Cambria Math" panose="02040503050406030204" pitchFamily="18" charset="0"/>
                            </a:rPr>
                            <m:t>ⅈ−1</m:t>
                          </m:r>
                        </m:sup>
                        <m:e>
                          <m:r>
                            <a:rPr lang="en-IN" i="1" dirty="0" smtClean="0">
                              <a:latin typeface="Cambria Math" panose="02040503050406030204" pitchFamily="18" charset="0"/>
                            </a:rPr>
                            <m:t>𝜙</m:t>
                          </m:r>
                          <m:r>
                            <a:rPr lang="en-IN" b="0" i="1" dirty="0" smtClean="0">
                              <a:latin typeface="Cambria Math" panose="02040503050406030204" pitchFamily="18" charset="0"/>
                            </a:rPr>
                            <m:t>(</m:t>
                          </m:r>
                          <m:r>
                            <a:rPr lang="en-IN" b="0" i="1" dirty="0" smtClean="0">
                              <a:latin typeface="Cambria Math" panose="02040503050406030204" pitchFamily="18" charset="0"/>
                            </a:rPr>
                            <m:t>𝐵</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𝑖</m:t>
                              </m:r>
                            </m:e>
                          </m:d>
                          <m:r>
                            <a:rPr lang="en-IN" b="0" i="1" dirty="0" smtClean="0">
                              <a:latin typeface="Cambria Math" panose="02040503050406030204" pitchFamily="18" charset="0"/>
                            </a:rPr>
                            <m:t>,</m:t>
                          </m:r>
                          <m:r>
                            <a:rPr lang="en-IN" b="0" i="1" dirty="0" smtClean="0">
                              <a:latin typeface="Cambria Math" panose="02040503050406030204" pitchFamily="18" charset="0"/>
                            </a:rPr>
                            <m:t>𝐺𝑆</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𝑗</m:t>
                              </m:r>
                            </m:e>
                          </m:d>
                          <m:r>
                            <a:rPr lang="en-IN" b="0" i="1" dirty="0" smtClean="0">
                              <a:latin typeface="Cambria Math" panose="02040503050406030204" pitchFamily="18" charset="0"/>
                            </a:rPr>
                            <m:t>∗</m:t>
                          </m:r>
                          <m:r>
                            <a:rPr lang="en-IN" b="0" i="1" dirty="0" smtClean="0">
                              <a:latin typeface="Cambria Math" panose="02040503050406030204" pitchFamily="18" charset="0"/>
                            </a:rPr>
                            <m:t>𝐺𝑆</m:t>
                          </m:r>
                          <m:r>
                            <a:rPr lang="en-IN" b="0" i="1" dirty="0" smtClean="0">
                              <a:latin typeface="Cambria Math" panose="02040503050406030204" pitchFamily="18" charset="0"/>
                            </a:rPr>
                            <m:t>(</m:t>
                          </m:r>
                          <m:r>
                            <a:rPr lang="en-IN" b="0" i="1" dirty="0" smtClean="0">
                              <a:latin typeface="Cambria Math" panose="02040503050406030204" pitchFamily="18" charset="0"/>
                            </a:rPr>
                            <m:t>𝑗</m:t>
                          </m:r>
                          <m:r>
                            <a:rPr lang="en-IN" b="0" i="1" dirty="0" smtClean="0">
                              <a:latin typeface="Cambria Math" panose="02040503050406030204" pitchFamily="18" charset="0"/>
                            </a:rPr>
                            <m:t>)</m:t>
                          </m:r>
                        </m:e>
                      </m:nary>
                    </m:oMath>
                  </m:oMathPara>
                </a14:m>
                <a:endParaRPr lang="en-IN" dirty="0"/>
              </a:p>
              <a:p>
                <a:endParaRPr lang="en-IN" i="1" dirty="0">
                  <a:latin typeface="Cambria Math" panose="02040503050406030204" pitchFamily="18" charset="0"/>
                </a:endParaRPr>
              </a:p>
              <a:p>
                <a14:m>
                  <m:oMath xmlns:m="http://schemas.openxmlformats.org/officeDocument/2006/math">
                    <m:r>
                      <a:rPr lang="en-IN" i="1" dirty="0" smtClean="0">
                        <a:latin typeface="Cambria Math" panose="02040503050406030204" pitchFamily="18" charset="0"/>
                      </a:rPr>
                      <m:t>𝜙</m:t>
                    </m:r>
                    <m:r>
                      <a:rPr lang="en-IN" b="0" i="1" dirty="0" smtClean="0">
                        <a:latin typeface="Cambria Math" panose="02040503050406030204" pitchFamily="18" charset="0"/>
                      </a:rPr>
                      <m:t>(</m:t>
                    </m:r>
                    <m:r>
                      <a:rPr lang="en-IN" b="0" i="1" dirty="0" smtClean="0">
                        <a:latin typeface="Cambria Math" panose="02040503050406030204" pitchFamily="18" charset="0"/>
                      </a:rPr>
                      <m:t>𝐵</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𝑖</m:t>
                        </m:r>
                      </m:e>
                    </m:d>
                    <m:r>
                      <a:rPr lang="en-IN" b="0" i="1" dirty="0" smtClean="0">
                        <a:latin typeface="Cambria Math" panose="02040503050406030204" pitchFamily="18" charset="0"/>
                      </a:rPr>
                      <m:t>,</m:t>
                    </m:r>
                    <m:r>
                      <a:rPr lang="en-IN" b="0" i="1" dirty="0" smtClean="0">
                        <a:latin typeface="Cambria Math" panose="02040503050406030204" pitchFamily="18" charset="0"/>
                      </a:rPr>
                      <m:t>𝐺𝑆</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𝑗</m:t>
                        </m:r>
                      </m:e>
                    </m:d>
                  </m:oMath>
                </a14:m>
                <a:r>
                  <a:rPr lang="en-IN" dirty="0"/>
                  <a:t>= [</a:t>
                </a:r>
                <a14:m>
                  <m:oMath xmlns:m="http://schemas.openxmlformats.org/officeDocument/2006/math">
                    <m:r>
                      <a:rPr lang="en-IN" i="1" smtClean="0">
                        <a:latin typeface="Cambria Math" panose="02040503050406030204" pitchFamily="18" charset="0"/>
                      </a:rPr>
                      <m:t>𝜎</m:t>
                    </m:r>
                    <m:r>
                      <a:rPr lang="en-IN" b="0" i="0" smtClean="0">
                        <a:latin typeface="Cambria Math" panose="02040503050406030204" pitchFamily="18" charset="0"/>
                      </a:rPr>
                      <m:t>(</m:t>
                    </m:r>
                    <m:r>
                      <m:rPr>
                        <m:sty m:val="p"/>
                      </m:rPr>
                      <a:rPr lang="en-IN" b="0" i="0" smtClean="0">
                        <a:latin typeface="Cambria Math" panose="02040503050406030204" pitchFamily="18" charset="0"/>
                      </a:rPr>
                      <m:t>B</m:t>
                    </m:r>
                    <m:d>
                      <m:dPr>
                        <m:ctrlPr>
                          <a:rPr lang="en-IN" b="0" i="0" smtClean="0">
                            <a:latin typeface="Cambria Math" panose="02040503050406030204" pitchFamily="18" charset="0"/>
                          </a:rPr>
                        </m:ctrlPr>
                      </m:dPr>
                      <m:e>
                        <m:r>
                          <m:rPr>
                            <m:sty m:val="p"/>
                          </m:rPr>
                          <a:rPr lang="en-IN" b="0" i="0" smtClean="0">
                            <a:latin typeface="Cambria Math" panose="02040503050406030204" pitchFamily="18" charset="0"/>
                          </a:rPr>
                          <m:t>i</m:t>
                        </m:r>
                      </m:e>
                    </m:d>
                    <m:r>
                      <a:rPr lang="en-IN" b="0" i="0" smtClean="0">
                        <a:latin typeface="Cambria Math" panose="02040503050406030204" pitchFamily="18" charset="0"/>
                      </a:rPr>
                      <m:t>,</m:t>
                    </m:r>
                    <m:r>
                      <m:rPr>
                        <m:sty m:val="p"/>
                      </m:rPr>
                      <a:rPr lang="en-IN" b="0" i="0" smtClean="0">
                        <a:latin typeface="Cambria Math" panose="02040503050406030204" pitchFamily="18" charset="0"/>
                      </a:rPr>
                      <m:t>GS</m:t>
                    </m:r>
                    <m:d>
                      <m:dPr>
                        <m:ctrlPr>
                          <a:rPr lang="en-IN" b="0" i="0" smtClean="0">
                            <a:latin typeface="Cambria Math" panose="02040503050406030204" pitchFamily="18" charset="0"/>
                          </a:rPr>
                        </m:ctrlPr>
                      </m:dPr>
                      <m:e>
                        <m:r>
                          <m:rPr>
                            <m:sty m:val="p"/>
                          </m:rPr>
                          <a:rPr lang="en-IN" b="0" i="0" smtClean="0">
                            <a:latin typeface="Cambria Math" panose="02040503050406030204" pitchFamily="18" charset="0"/>
                          </a:rPr>
                          <m:t>j</m:t>
                        </m:r>
                      </m:e>
                    </m:d>
                    <m:r>
                      <a:rPr lang="en-IN" b="0" i="0" smtClean="0">
                        <a:latin typeface="Cambria Math" panose="02040503050406030204" pitchFamily="18" charset="0"/>
                      </a:rPr>
                      <m:t>)</m:t>
                    </m:r>
                  </m:oMath>
                </a14:m>
                <a:r>
                  <a:rPr lang="en-IN" dirty="0"/>
                  <a:t>/ </a:t>
                </a:r>
                <a14:m>
                  <m:oMath xmlns:m="http://schemas.openxmlformats.org/officeDocument/2006/math">
                    <m:r>
                      <a:rPr lang="en-IN" i="1">
                        <a:latin typeface="Cambria Math" panose="02040503050406030204" pitchFamily="18" charset="0"/>
                      </a:rPr>
                      <m:t>𝜎</m:t>
                    </m:r>
                    <m:d>
                      <m:dPr>
                        <m:ctrlPr>
                          <a:rPr lang="en-IN" i="1">
                            <a:latin typeface="Cambria Math" panose="02040503050406030204" pitchFamily="18" charset="0"/>
                          </a:rPr>
                        </m:ctrlPr>
                      </m:dPr>
                      <m:e>
                        <m:r>
                          <m:rPr>
                            <m:sty m:val="p"/>
                          </m:rPr>
                          <a:rPr lang="en-IN" b="0" i="0" smtClean="0">
                            <a:latin typeface="Cambria Math" panose="02040503050406030204" pitchFamily="18" charset="0"/>
                          </a:rPr>
                          <m:t>GS</m:t>
                        </m:r>
                        <m:d>
                          <m:dPr>
                            <m:ctrlPr>
                              <a:rPr lang="en-IN" b="0" i="0" smtClean="0">
                                <a:latin typeface="Cambria Math" panose="02040503050406030204" pitchFamily="18" charset="0"/>
                              </a:rPr>
                            </m:ctrlPr>
                          </m:dPr>
                          <m:e>
                            <m:r>
                              <m:rPr>
                                <m:sty m:val="p"/>
                              </m:rPr>
                              <a:rPr lang="en-IN" b="0" i="0" smtClean="0">
                                <a:latin typeface="Cambria Math" panose="02040503050406030204" pitchFamily="18" charset="0"/>
                              </a:rPr>
                              <m:t>j</m:t>
                            </m:r>
                          </m:e>
                        </m:d>
                        <m:r>
                          <a:rPr lang="en-IN">
                            <a:latin typeface="Cambria Math" panose="02040503050406030204" pitchFamily="18" charset="0"/>
                          </a:rPr>
                          <m:t>,</m:t>
                        </m:r>
                        <m:r>
                          <m:rPr>
                            <m:sty m:val="p"/>
                          </m:rPr>
                          <a:rPr lang="en-IN">
                            <a:latin typeface="Cambria Math" panose="02040503050406030204" pitchFamily="18" charset="0"/>
                          </a:rPr>
                          <m:t>GS</m:t>
                        </m:r>
                        <m:d>
                          <m:dPr>
                            <m:ctrlPr>
                              <a:rPr lang="en-IN" i="1">
                                <a:latin typeface="Cambria Math" panose="02040503050406030204" pitchFamily="18" charset="0"/>
                              </a:rPr>
                            </m:ctrlPr>
                          </m:dPr>
                          <m:e>
                            <m:r>
                              <m:rPr>
                                <m:sty m:val="p"/>
                              </m:rPr>
                              <a:rPr lang="en-IN">
                                <a:latin typeface="Cambria Math" panose="02040503050406030204" pitchFamily="18" charset="0"/>
                              </a:rPr>
                              <m:t>j</m:t>
                            </m:r>
                          </m:e>
                        </m:d>
                      </m:e>
                    </m:d>
                  </m:oMath>
                </a14:m>
                <a:r>
                  <a:rPr lang="en-IN" baseline="30000" dirty="0"/>
                  <a:t>2</a:t>
                </a:r>
                <a:r>
                  <a:rPr lang="en-IN" dirty="0"/>
                  <a:t>]</a:t>
                </a:r>
              </a:p>
              <a:p>
                <a:endParaRPr lang="en-IN" dirty="0"/>
              </a:p>
              <a:p>
                <a:r>
                  <a:rPr lang="en-IN" dirty="0"/>
                  <a:t>where </a:t>
                </a:r>
                <a14:m>
                  <m:oMath xmlns:m="http://schemas.openxmlformats.org/officeDocument/2006/math">
                    <m:r>
                      <a:rPr lang="en-IN" i="1" dirty="0" smtClean="0">
                        <a:latin typeface="Cambria Math" panose="02040503050406030204" pitchFamily="18" charset="0"/>
                      </a:rPr>
                      <m:t>𝜙</m:t>
                    </m:r>
                    <m:r>
                      <a:rPr lang="en-IN" b="0" i="1" dirty="0" smtClean="0">
                        <a:latin typeface="Cambria Math" panose="02040503050406030204" pitchFamily="18" charset="0"/>
                      </a:rPr>
                      <m:t>(</m:t>
                    </m:r>
                    <m:r>
                      <a:rPr lang="en-IN" b="0" i="1" dirty="0" smtClean="0">
                        <a:latin typeface="Cambria Math" panose="02040503050406030204" pitchFamily="18" charset="0"/>
                      </a:rPr>
                      <m:t>𝐵</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𝑖</m:t>
                        </m:r>
                      </m:e>
                    </m:d>
                    <m:r>
                      <a:rPr lang="en-IN" b="0" i="1" dirty="0" smtClean="0">
                        <a:latin typeface="Cambria Math" panose="02040503050406030204" pitchFamily="18" charset="0"/>
                      </a:rPr>
                      <m:t>,</m:t>
                    </m:r>
                    <m:r>
                      <a:rPr lang="en-IN" b="0" i="1" dirty="0" smtClean="0">
                        <a:latin typeface="Cambria Math" panose="02040503050406030204" pitchFamily="18" charset="0"/>
                      </a:rPr>
                      <m:t>𝐺𝑆</m:t>
                    </m:r>
                    <m:d>
                      <m:dPr>
                        <m:ctrlPr>
                          <a:rPr lang="en-IN" b="0" i="1" dirty="0" smtClean="0">
                            <a:latin typeface="Cambria Math" panose="02040503050406030204" pitchFamily="18" charset="0"/>
                          </a:rPr>
                        </m:ctrlPr>
                      </m:dPr>
                      <m:e>
                        <m:r>
                          <a:rPr lang="en-IN" b="0" i="1" dirty="0" smtClean="0">
                            <a:latin typeface="Cambria Math" panose="02040503050406030204" pitchFamily="18" charset="0"/>
                          </a:rPr>
                          <m:t>𝑗</m:t>
                        </m:r>
                      </m:e>
                    </m:d>
                  </m:oMath>
                </a14:m>
                <a:r>
                  <a:rPr lang="en-IN" dirty="0"/>
                  <a:t> is the covariance of GS band and the original MS band B divided by the variance of the GS band. </a:t>
                </a:r>
                <a14:m>
                  <m:oMath xmlns:m="http://schemas.openxmlformats.org/officeDocument/2006/math">
                    <m:r>
                      <a:rPr lang="en-IN" i="1">
                        <a:latin typeface="Cambria Math" panose="02040503050406030204" pitchFamily="18" charset="0"/>
                      </a:rPr>
                      <m:t>𝜎</m:t>
                    </m:r>
                  </m:oMath>
                </a14:m>
                <a:r>
                  <a:rPr lang="en-IN" dirty="0"/>
                  <a:t> is the standard deviation and </a:t>
                </a:r>
                <a14:m>
                  <m:oMath xmlns:m="http://schemas.openxmlformats.org/officeDocument/2006/math">
                    <m:r>
                      <a:rPr lang="en-IN" i="1" dirty="0">
                        <a:latin typeface="Cambria Math" panose="02040503050406030204" pitchFamily="18" charset="0"/>
                      </a:rPr>
                      <m:t>𝜇</m:t>
                    </m:r>
                  </m:oMath>
                </a14:m>
                <a:r>
                  <a:rPr lang="en-IN" dirty="0"/>
                  <a:t> is the mean.</a:t>
                </a:r>
              </a:p>
            </p:txBody>
          </p:sp>
        </mc:Choice>
        <mc:Fallback>
          <p:sp>
            <p:nvSpPr>
              <p:cNvPr id="4" name="Text Placeholder 3">
                <a:extLst>
                  <a:ext uri="{FF2B5EF4-FFF2-40B4-BE49-F238E27FC236}">
                    <a16:creationId xmlns:a16="http://schemas.microsoft.com/office/drawing/2014/main" id="{BC9EC700-DC32-B448-36A4-39FE65DC2265}"/>
                  </a:ext>
                </a:extLst>
              </p:cNvPr>
              <p:cNvSpPr>
                <a:spLocks noGrp="1" noRot="1" noChangeAspect="1" noMove="1" noResize="1" noEditPoints="1" noAdjustHandles="1" noChangeArrowheads="1" noChangeShapeType="1" noTextEdit="1"/>
              </p:cNvSpPr>
              <p:nvPr>
                <p:ph type="body" sz="half" idx="2"/>
              </p:nvPr>
            </p:nvSpPr>
            <p:spPr>
              <a:xfrm>
                <a:off x="839788" y="1824134"/>
                <a:ext cx="4404016" cy="4212771"/>
              </a:xfrm>
              <a:blipFill>
                <a:blip r:embed="rId2"/>
                <a:stretch>
                  <a:fillRect l="-831" t="-1013" r="-1524"/>
                </a:stretch>
              </a:blipFill>
            </p:spPr>
            <p:txBody>
              <a:bodyPr/>
              <a:lstStyle/>
              <a:p>
                <a:r>
                  <a:rPr lang="en-IN">
                    <a:noFill/>
                  </a:rPr>
                  <a:t> </a:t>
                </a:r>
              </a:p>
            </p:txBody>
          </p:sp>
        </mc:Fallback>
      </mc:AlternateContent>
    </p:spTree>
    <p:extLst>
      <p:ext uri="{BB962C8B-B14F-4D97-AF65-F5344CB8AC3E}">
        <p14:creationId xmlns:p14="http://schemas.microsoft.com/office/powerpoint/2010/main" val="2788362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D7ACCF-B42C-66B5-6716-8B2860E31B23}"/>
              </a:ext>
            </a:extLst>
          </p:cNvPr>
          <p:cNvSpPr>
            <a:spLocks noGrp="1"/>
          </p:cNvSpPr>
          <p:nvPr>
            <p:ph type="body" idx="1"/>
          </p:nvPr>
        </p:nvSpPr>
        <p:spPr>
          <a:xfrm>
            <a:off x="2109334" y="306386"/>
            <a:ext cx="3369688" cy="450913"/>
          </a:xfrm>
        </p:spPr>
        <p:txBody>
          <a:bodyPr/>
          <a:lstStyle/>
          <a:p>
            <a:r>
              <a:rPr lang="en-IN" dirty="0">
                <a:latin typeface="Times New Roman" panose="02020603050405020304" pitchFamily="18" charset="0"/>
                <a:cs typeface="Times New Roman" panose="02020603050405020304" pitchFamily="18" charset="0"/>
              </a:rPr>
              <a:t>Multi-spectral Images</a:t>
            </a:r>
          </a:p>
        </p:txBody>
      </p:sp>
      <p:pic>
        <p:nvPicPr>
          <p:cNvPr id="8" name="Content Placeholder 7">
            <a:extLst>
              <a:ext uri="{FF2B5EF4-FFF2-40B4-BE49-F238E27FC236}">
                <a16:creationId xmlns:a16="http://schemas.microsoft.com/office/drawing/2014/main" id="{D747803A-029F-ACAD-419E-503F18AFB0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3204" y="867669"/>
            <a:ext cx="3116624" cy="2984222"/>
          </a:xfrm>
        </p:spPr>
      </p:pic>
      <p:sp>
        <p:nvSpPr>
          <p:cNvPr id="5" name="Text Placeholder 4">
            <a:extLst>
              <a:ext uri="{FF2B5EF4-FFF2-40B4-BE49-F238E27FC236}">
                <a16:creationId xmlns:a16="http://schemas.microsoft.com/office/drawing/2014/main" id="{04DBF851-0993-4E40-EA76-F133D17D29B3}"/>
              </a:ext>
            </a:extLst>
          </p:cNvPr>
          <p:cNvSpPr>
            <a:spLocks noGrp="1"/>
          </p:cNvSpPr>
          <p:nvPr>
            <p:ph type="body" sz="quarter" idx="3"/>
          </p:nvPr>
        </p:nvSpPr>
        <p:spPr>
          <a:xfrm>
            <a:off x="6214188" y="335901"/>
            <a:ext cx="2640561" cy="421398"/>
          </a:xfrm>
        </p:spPr>
        <p:txBody>
          <a:bodyPr/>
          <a:lstStyle/>
          <a:p>
            <a:r>
              <a:rPr lang="en-IN" dirty="0">
                <a:latin typeface="Times New Roman" panose="02020603050405020304" pitchFamily="18" charset="0"/>
                <a:cs typeface="Times New Roman" panose="02020603050405020304" pitchFamily="18" charset="0"/>
              </a:rPr>
              <a:t>Pan-sharpened</a:t>
            </a:r>
          </a:p>
        </p:txBody>
      </p:sp>
      <p:pic>
        <p:nvPicPr>
          <p:cNvPr id="7" name="Content Placeholder 6">
            <a:extLst>
              <a:ext uri="{FF2B5EF4-FFF2-40B4-BE49-F238E27FC236}">
                <a16:creationId xmlns:a16="http://schemas.microsoft.com/office/drawing/2014/main" id="{3F7795BC-233C-73BE-10AE-11605D0D0B0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71590" y="3962260"/>
            <a:ext cx="3051110" cy="2879349"/>
          </a:xfrm>
        </p:spPr>
      </p:pic>
      <p:pic>
        <p:nvPicPr>
          <p:cNvPr id="11" name="Picture 10">
            <a:extLst>
              <a:ext uri="{FF2B5EF4-FFF2-40B4-BE49-F238E27FC236}">
                <a16:creationId xmlns:a16="http://schemas.microsoft.com/office/drawing/2014/main" id="{F121533C-FE55-A656-BB62-DA1E33598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590" y="867669"/>
            <a:ext cx="3051110" cy="2984222"/>
          </a:xfrm>
          <a:prstGeom prst="rect">
            <a:avLst/>
          </a:prstGeom>
        </p:spPr>
      </p:pic>
      <p:pic>
        <p:nvPicPr>
          <p:cNvPr id="13" name="Picture 12">
            <a:extLst>
              <a:ext uri="{FF2B5EF4-FFF2-40B4-BE49-F238E27FC236}">
                <a16:creationId xmlns:a16="http://schemas.microsoft.com/office/drawing/2014/main" id="{375F7512-8C1B-1A9B-853B-B722D7DE83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9334" y="3854820"/>
            <a:ext cx="3070493" cy="3003180"/>
          </a:xfrm>
          <a:prstGeom prst="rect">
            <a:avLst/>
          </a:prstGeom>
        </p:spPr>
      </p:pic>
    </p:spTree>
    <p:extLst>
      <p:ext uri="{BB962C8B-B14F-4D97-AF65-F5344CB8AC3E}">
        <p14:creationId xmlns:p14="http://schemas.microsoft.com/office/powerpoint/2010/main" val="362255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345" y="243840"/>
            <a:ext cx="3434080" cy="1061720"/>
          </a:xfrm>
        </p:spPr>
        <p:txBody>
          <a:bodyPr/>
          <a:lstStyle/>
          <a:p>
            <a:pPr algn="l"/>
            <a:r>
              <a:rPr lang="en-IN" b="1" dirty="0">
                <a:latin typeface="Times New Roman" panose="02020603050405020304" pitchFamily="18" charset="0"/>
                <a:cs typeface="Times New Roman" panose="02020603050405020304" pitchFamily="18" charset="0"/>
              </a:rPr>
              <a:t>3</a:t>
            </a:r>
            <a:r>
              <a:rPr lang="en-IN" b="1" dirty="0"/>
              <a:t>) </a:t>
            </a:r>
            <a:r>
              <a:rPr lang="en-IN" b="1" dirty="0">
                <a:latin typeface="Times New Roman" panose="02020603050405020304" pitchFamily="18" charset="0"/>
                <a:cs typeface="Times New Roman" panose="02020603050405020304" pitchFamily="18" charset="0"/>
              </a:rPr>
              <a:t>PCA method</a:t>
            </a:r>
          </a:p>
        </p:txBody>
      </p:sp>
      <p:sp>
        <p:nvSpPr>
          <p:cNvPr id="3" name="Content Placeholder 2"/>
          <p:cNvSpPr>
            <a:spLocks noGrp="1"/>
          </p:cNvSpPr>
          <p:nvPr>
            <p:ph idx="1"/>
          </p:nvPr>
        </p:nvSpPr>
        <p:spPr>
          <a:xfrm>
            <a:off x="5994399" y="0"/>
            <a:ext cx="5361305" cy="6858000"/>
          </a:xfrm>
        </p:spPr>
        <p:txBody>
          <a:bodyPr>
            <a:normAutofit fontScale="70000" lnSpcReduction="20000"/>
          </a:bodyPr>
          <a:lstStyle/>
          <a:p>
            <a:pPr marL="0" indent="0">
              <a:lnSpc>
                <a:spcPct val="107000"/>
              </a:lnSpc>
              <a:spcBef>
                <a:spcPts val="500"/>
              </a:spcBef>
              <a:spcAft>
                <a:spcPts val="500"/>
              </a:spcAft>
              <a:buNone/>
            </a:pPr>
            <a:r>
              <a:rPr lang="en-IN" sz="13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import libraries and packages</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define function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M,N,C ← dimensions of pan</a:t>
            </a:r>
          </a:p>
          <a:p>
            <a:pPr marL="0" indent="0">
              <a:lnSpc>
                <a:spcPct val="107000"/>
              </a:lnSpc>
              <a:spcBef>
                <a:spcPts val="500"/>
              </a:spcBef>
              <a:spcAft>
                <a:spcPts val="500"/>
              </a:spcAft>
              <a:buNone/>
            </a:pP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compute ratio ←  M/m</a:t>
            </a:r>
          </a:p>
          <a:p>
            <a:pPr marL="0" indent="0">
              <a:lnSpc>
                <a:spcPct val="107000"/>
              </a:lnSpc>
              <a:spcBef>
                <a:spcPts val="500"/>
              </a:spcBef>
              <a:spcAft>
                <a:spcPts val="500"/>
              </a:spcAft>
              <a:buNone/>
            </a:pP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p>
          <a:p>
            <a:pPr marL="0" indent="0">
              <a:lnSpc>
                <a:spcPct val="107000"/>
              </a:lnSpc>
              <a:spcBef>
                <a:spcPts val="500"/>
              </a:spcBef>
              <a:spcAft>
                <a:spcPts val="500"/>
              </a:spcAft>
              <a:buNone/>
            </a:pPr>
            <a:r>
              <a:rPr lang="en-IN" sz="17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 applying </a:t>
            </a:r>
            <a:r>
              <a:rPr lang="en-IN" sz="1700" dirty="0" err="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pca</a:t>
            </a:r>
            <a:r>
              <a:rPr lang="en-IN" sz="17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 transform</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p=</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no.of</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components) </a:t>
            </a:r>
          </a:p>
          <a:p>
            <a:pPr marL="0" indent="0">
              <a:lnSpc>
                <a:spcPct val="107000"/>
              </a:lnSpc>
              <a:spcBef>
                <a:spcPts val="500"/>
              </a:spcBef>
              <a:spcAft>
                <a:spcPts val="500"/>
              </a:spcAft>
              <a:buNone/>
            </a:pP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pca_img</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p.fit_transform</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500"/>
              </a:spcBef>
              <a:spcAft>
                <a:spcPts val="500"/>
              </a:spcAft>
              <a:buNone/>
            </a:pP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pca_img</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[0] ← pan</a:t>
            </a:r>
          </a:p>
          <a:p>
            <a:pPr marL="0" indent="0">
              <a:lnSpc>
                <a:spcPct val="107000"/>
              </a:lnSpc>
              <a:spcBef>
                <a:spcPts val="500"/>
              </a:spcBef>
              <a:spcAft>
                <a:spcPts val="500"/>
              </a:spcAft>
              <a:buNone/>
            </a:pPr>
            <a:r>
              <a:rPr lang="en-IN" sz="17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#matching histogram of pan image and </a:t>
            </a:r>
            <a:r>
              <a:rPr lang="en-IN" sz="1700" dirty="0" err="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pca_img</a:t>
            </a:r>
            <a:r>
              <a:rPr lang="en-IN" sz="17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[0]</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gain ← standard deviation(</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[0])/standard deviation(pan) </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bias ← mean(</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gs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[0]) – gain*mean(pan)</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 pan*gain + bias</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pca_img</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[0] ←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p_mod</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#applying inverse transform</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I_pca</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p.inverse_transform</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pca_img</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I_pca</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I_pca</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 mean(</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u_ms</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return </a:t>
            </a:r>
            <a:r>
              <a:rPr lang="en-IN" sz="17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i_pca</a:t>
            </a:r>
            <a:r>
              <a:rPr lang="en-IN" sz="17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nSpc>
                <a:spcPct val="107000"/>
              </a:lnSpc>
              <a:spcBef>
                <a:spcPts val="500"/>
              </a:spcBef>
              <a:spcAft>
                <a:spcPts val="500"/>
              </a:spcAft>
              <a:buNone/>
            </a:pP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load pan and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image</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out  ←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pca</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nSpc>
                <a:spcPct val="107000"/>
              </a:lnSpc>
              <a:spcBef>
                <a:spcPts val="500"/>
              </a:spcBef>
              <a:spcAft>
                <a:spcPts val="500"/>
              </a:spcAft>
              <a:buNone/>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display </a:t>
            </a:r>
            <a:r>
              <a:rPr lang="en-IN" sz="1700" dirty="0" err="1">
                <a:effectLst/>
                <a:latin typeface="Times New Roman" panose="02020603050405020304" pitchFamily="18" charset="0"/>
                <a:ea typeface="Calibri" panose="020F0502020204030204" pitchFamily="34" charset="0"/>
                <a:cs typeface="Times New Roman" panose="02020603050405020304" pitchFamily="18" charset="0"/>
              </a:rPr>
              <a:t>pan,ms,out</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spcBef>
                <a:spcPts val="300"/>
              </a:spcBef>
              <a:buNone/>
            </a:pPr>
            <a:endParaRPr lang="en-IN" sz="120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601345" y="1407160"/>
            <a:ext cx="4135120" cy="3496945"/>
          </a:xfrm>
        </p:spPr>
        <p:txBody>
          <a:bodyPr>
            <a:normAutofit lnSpcReduction="10000"/>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It converts the inter-correlated multispectral components into new set of unrelated components. This is achieved by finding principal components of all multispectral channels.</a:t>
            </a:r>
          </a:p>
          <a:p>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Then the high resolution pan is matched with the histogram of the first PCA component ,and then the modified pan band is replaced by the first component and finally pan-sharpened image is obtained by doing an inverse transform.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D7ACCF-B42C-66B5-6716-8B2860E31B23}"/>
              </a:ext>
            </a:extLst>
          </p:cNvPr>
          <p:cNvSpPr>
            <a:spLocks noGrp="1"/>
          </p:cNvSpPr>
          <p:nvPr>
            <p:ph type="body" idx="1"/>
          </p:nvPr>
        </p:nvSpPr>
        <p:spPr>
          <a:xfrm>
            <a:off x="2109334" y="306386"/>
            <a:ext cx="3369688" cy="450913"/>
          </a:xfrm>
        </p:spPr>
        <p:txBody>
          <a:bodyPr/>
          <a:lstStyle/>
          <a:p>
            <a:r>
              <a:rPr lang="en-IN" dirty="0">
                <a:latin typeface="Times New Roman" panose="02020603050405020304" pitchFamily="18" charset="0"/>
                <a:cs typeface="Times New Roman" panose="02020603050405020304" pitchFamily="18" charset="0"/>
              </a:rPr>
              <a:t>Multi-spectral Images</a:t>
            </a:r>
          </a:p>
        </p:txBody>
      </p:sp>
      <p:pic>
        <p:nvPicPr>
          <p:cNvPr id="8" name="Content Placeholder 7">
            <a:extLst>
              <a:ext uri="{FF2B5EF4-FFF2-40B4-BE49-F238E27FC236}">
                <a16:creationId xmlns:a16="http://schemas.microsoft.com/office/drawing/2014/main" id="{D747803A-029F-ACAD-419E-503F18AFB0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3204" y="867669"/>
            <a:ext cx="3116624" cy="2984222"/>
          </a:xfrm>
        </p:spPr>
      </p:pic>
      <p:sp>
        <p:nvSpPr>
          <p:cNvPr id="5" name="Text Placeholder 4">
            <a:extLst>
              <a:ext uri="{FF2B5EF4-FFF2-40B4-BE49-F238E27FC236}">
                <a16:creationId xmlns:a16="http://schemas.microsoft.com/office/drawing/2014/main" id="{04DBF851-0993-4E40-EA76-F133D17D29B3}"/>
              </a:ext>
            </a:extLst>
          </p:cNvPr>
          <p:cNvSpPr>
            <a:spLocks noGrp="1"/>
          </p:cNvSpPr>
          <p:nvPr>
            <p:ph type="body" sz="quarter" idx="3"/>
          </p:nvPr>
        </p:nvSpPr>
        <p:spPr>
          <a:xfrm>
            <a:off x="6214188" y="335901"/>
            <a:ext cx="2640561" cy="421398"/>
          </a:xfrm>
        </p:spPr>
        <p:txBody>
          <a:bodyPr/>
          <a:lstStyle/>
          <a:p>
            <a:r>
              <a:rPr lang="en-IN" dirty="0">
                <a:latin typeface="Times New Roman" panose="02020603050405020304" pitchFamily="18" charset="0"/>
                <a:cs typeface="Times New Roman" panose="02020603050405020304" pitchFamily="18" charset="0"/>
              </a:rPr>
              <a:t>Pan-sharpened</a:t>
            </a:r>
          </a:p>
        </p:txBody>
      </p:sp>
      <p:pic>
        <p:nvPicPr>
          <p:cNvPr id="13" name="Picture 12">
            <a:extLst>
              <a:ext uri="{FF2B5EF4-FFF2-40B4-BE49-F238E27FC236}">
                <a16:creationId xmlns:a16="http://schemas.microsoft.com/office/drawing/2014/main" id="{375F7512-8C1B-1A9B-853B-B722D7DE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334" y="3854820"/>
            <a:ext cx="3070493" cy="3003180"/>
          </a:xfrm>
          <a:prstGeom prst="rect">
            <a:avLst/>
          </a:prstGeom>
        </p:spPr>
      </p:pic>
      <p:pic>
        <p:nvPicPr>
          <p:cNvPr id="9" name="Content Placeholder 9">
            <a:extLst>
              <a:ext uri="{FF2B5EF4-FFF2-40B4-BE49-F238E27FC236}">
                <a16:creationId xmlns:a16="http://schemas.microsoft.com/office/drawing/2014/main" id="{4D7C5C60-AD04-0AB3-A080-F06850283C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221" y="867670"/>
            <a:ext cx="3023479" cy="3003180"/>
          </a:xfrm>
          <a:prstGeom prst="rect">
            <a:avLst/>
          </a:prstGeom>
        </p:spPr>
      </p:pic>
      <p:pic>
        <p:nvPicPr>
          <p:cNvPr id="10" name="Content Placeholder 9">
            <a:extLst>
              <a:ext uri="{FF2B5EF4-FFF2-40B4-BE49-F238E27FC236}">
                <a16:creationId xmlns:a16="http://schemas.microsoft.com/office/drawing/2014/main" id="{8433B203-ED50-533A-5B98-B86A6DD8E987}"/>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5999221" y="3870850"/>
            <a:ext cx="3023479" cy="2957198"/>
          </a:xfrm>
        </p:spPr>
      </p:pic>
    </p:spTree>
    <p:extLst>
      <p:ext uri="{BB962C8B-B14F-4D97-AF65-F5344CB8AC3E}">
        <p14:creationId xmlns:p14="http://schemas.microsoft.com/office/powerpoint/2010/main" val="98890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05" y="1249680"/>
            <a:ext cx="3657600" cy="665480"/>
          </a:xfrm>
        </p:spPr>
        <p:txBody>
          <a:bodyPr/>
          <a:lstStyle/>
          <a:p>
            <a:r>
              <a:rPr lang="en-IN" b="1" dirty="0">
                <a:latin typeface="Times New Roman" panose="02020603050405020304" pitchFamily="18" charset="0"/>
                <a:cs typeface="Times New Roman" panose="02020603050405020304" pitchFamily="18" charset="0"/>
              </a:rPr>
              <a:t>4</a:t>
            </a:r>
            <a:r>
              <a:rPr lang="en-IN" b="1" dirty="0"/>
              <a:t>) </a:t>
            </a:r>
            <a:r>
              <a:rPr lang="en-IN" b="1" dirty="0">
                <a:latin typeface="Times New Roman" panose="02020603050405020304" pitchFamily="18" charset="0"/>
                <a:cs typeface="Times New Roman" panose="02020603050405020304" pitchFamily="18" charset="0"/>
              </a:rPr>
              <a:t>Wavelet Method</a:t>
            </a:r>
          </a:p>
        </p:txBody>
      </p:sp>
      <p:sp>
        <p:nvSpPr>
          <p:cNvPr id="4" name="Text Placeholder 3"/>
          <p:cNvSpPr>
            <a:spLocks noGrp="1"/>
          </p:cNvSpPr>
          <p:nvPr>
            <p:ph type="body" sz="half" idx="2"/>
          </p:nvPr>
        </p:nvSpPr>
        <p:spPr>
          <a:xfrm>
            <a:off x="839788" y="2057400"/>
            <a:ext cx="10515567" cy="3811588"/>
          </a:xfrm>
        </p:spPr>
        <p:txBody>
          <a:bodyPr>
            <a:normAutofit/>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Wavelet transform provides a way to decompose an image thereby separating the spatial information into different labels.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wavelet method divides the mage into low and high frequency components</a:t>
            </a:r>
          </a:p>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key idea is to decompose the image into  2 levels(wavelet planes) using ‘</a:t>
            </a:r>
            <a:r>
              <a:rPr lang="en-IN" sz="1800" dirty="0" err="1">
                <a:latin typeface="Times New Roman" panose="02020603050405020304" pitchFamily="18" charset="0"/>
                <a:cs typeface="Times New Roman" panose="02020603050405020304" pitchFamily="18" charset="0"/>
              </a:rPr>
              <a:t>haar</a:t>
            </a:r>
            <a:r>
              <a:rPr lang="en-IN" sz="1800" dirty="0">
                <a:latin typeface="Times New Roman" panose="02020603050405020304" pitchFamily="18" charset="0"/>
                <a:cs typeface="Times New Roman" panose="02020603050405020304" pitchFamily="18" charset="0"/>
              </a:rPr>
              <a:t>’ extension mode. So the first channel (approximation) that is obtained by subsequent low pass band filtering replaces the first approximation of the pan-band and the an inverse wavelet/reconstruction takes place to give the pan-sharpened image.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B710-CF60-3CC1-7E69-8FE174DEF4CD}"/>
              </a:ext>
            </a:extLst>
          </p:cNvPr>
          <p:cNvSpPr>
            <a:spLocks noGrp="1"/>
          </p:cNvSpPr>
          <p:nvPr>
            <p:ph type="ctrTitle"/>
          </p:nvPr>
        </p:nvSpPr>
        <p:spPr>
          <a:xfrm>
            <a:off x="1110344" y="863504"/>
            <a:ext cx="4170783" cy="662474"/>
          </a:xfrm>
        </p:spPr>
        <p:txBody>
          <a:bodyPr>
            <a:normAutofit fontScale="90000"/>
          </a:bodyPr>
          <a:lstStyle/>
          <a:p>
            <a:r>
              <a:rPr lang="en-US" sz="3200" b="1" dirty="0">
                <a:latin typeface="Times New Roman" panose="02020603050405020304" pitchFamily="18" charset="0"/>
                <a:cs typeface="Times New Roman" panose="02020603050405020304" pitchFamily="18" charset="0"/>
              </a:rPr>
              <a:t>4i) Substitution Wavelet</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8AD4B7F-4E39-7970-D0CA-20160E843E2C}"/>
              </a:ext>
            </a:extLst>
          </p:cNvPr>
          <p:cNvSpPr>
            <a:spLocks noGrp="1"/>
          </p:cNvSpPr>
          <p:nvPr>
            <p:ph type="subTitle" idx="1"/>
          </p:nvPr>
        </p:nvSpPr>
        <p:spPr>
          <a:xfrm>
            <a:off x="1110344" y="1931437"/>
            <a:ext cx="4842588" cy="3797559"/>
          </a:xfrm>
        </p:spPr>
        <p:txBody>
          <a:bodyPr>
            <a:normAutofit/>
          </a:bodyPr>
          <a:lstStyle/>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substitution method, the images are sharpened by substituting first wavelet planes of each of the channel of the multi-spectral images by the first wavelet plane of the pan-chromatic image and then transformed back to obtain the resultant image</a:t>
            </a:r>
            <a:r>
              <a:rPr lang="en-US" sz="20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5BFBA88A-AE96-25DE-2179-362765DE14DE}"/>
              </a:ext>
            </a:extLst>
          </p:cNvPr>
          <p:cNvSpPr txBox="1"/>
          <p:nvPr/>
        </p:nvSpPr>
        <p:spPr>
          <a:xfrm>
            <a:off x="6096000" y="81280"/>
            <a:ext cx="5821680" cy="7133363"/>
          </a:xfrm>
          <a:prstGeom prst="rect">
            <a:avLst/>
          </a:prstGeom>
          <a:noFill/>
        </p:spPr>
        <p:txBody>
          <a:bodyPr wrap="square" rtlCol="0">
            <a:spAutoFit/>
          </a:bodyPr>
          <a:lstStyle/>
          <a:p>
            <a:pPr>
              <a:lnSpc>
                <a:spcPct val="107000"/>
              </a:lnSpc>
              <a:spcAft>
                <a:spcPts val="600"/>
              </a:spcAft>
            </a:pPr>
            <a:r>
              <a:rPr lang="en-IN" sz="14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import libraries and packages</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define function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s_wav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M,N,C </a:t>
            </a:r>
            <a:r>
              <a:rPr lang="en-US" sz="1400" dirty="0">
                <a:latin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dimensions of pan</a:t>
            </a:r>
          </a:p>
          <a:p>
            <a:pPr>
              <a:lnSpc>
                <a:spcPct val="107000"/>
              </a:lnSpc>
              <a:spcAft>
                <a:spcPts val="600"/>
              </a:spcAft>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compute ratio </a:t>
            </a:r>
            <a:r>
              <a:rPr lang="en-US" sz="1400" dirty="0">
                <a:latin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M/m</a:t>
            </a:r>
          </a:p>
          <a:p>
            <a:pPr>
              <a:lnSpc>
                <a:spcPct val="107000"/>
              </a:lnSpc>
              <a:spcAft>
                <a:spcPts val="600"/>
              </a:spcAft>
            </a:pP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intensity ← mean(</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r,g,b</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gain ← standard deviation(intensity)/standard deviation(pan) </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bias ← mean(intensity) – gain*mean(pan)</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 pan*gain + bias</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set wav ← wavedec2(</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haar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 levels)</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for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:0 to c</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set temp ← wavedec2(u_</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haar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2 levels)</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temp[0] ← wav[0]</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rev_wav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 waverec2(temp,’</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haar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out .append(</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rev_wav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return out</a:t>
            </a:r>
          </a:p>
          <a:p>
            <a:pPr>
              <a:lnSpc>
                <a:spcPct val="107000"/>
              </a:lnSpc>
              <a:spcAft>
                <a:spcPts val="600"/>
              </a:spcAft>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load pan and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image</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out  ←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s_wav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6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display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pan,ms,out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46637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D7ACCF-B42C-66B5-6716-8B2860E31B23}"/>
              </a:ext>
            </a:extLst>
          </p:cNvPr>
          <p:cNvSpPr>
            <a:spLocks noGrp="1"/>
          </p:cNvSpPr>
          <p:nvPr>
            <p:ph type="body" idx="1"/>
          </p:nvPr>
        </p:nvSpPr>
        <p:spPr>
          <a:xfrm>
            <a:off x="2109334" y="306386"/>
            <a:ext cx="3369688" cy="450913"/>
          </a:xfrm>
        </p:spPr>
        <p:txBody>
          <a:bodyPr/>
          <a:lstStyle/>
          <a:p>
            <a:r>
              <a:rPr lang="en-IN" dirty="0">
                <a:latin typeface="Times New Roman" panose="02020603050405020304" pitchFamily="18" charset="0"/>
                <a:cs typeface="Times New Roman" panose="02020603050405020304" pitchFamily="18" charset="0"/>
              </a:rPr>
              <a:t>Multi-spectral Images</a:t>
            </a:r>
          </a:p>
        </p:txBody>
      </p:sp>
      <p:pic>
        <p:nvPicPr>
          <p:cNvPr id="8" name="Content Placeholder 7">
            <a:extLst>
              <a:ext uri="{FF2B5EF4-FFF2-40B4-BE49-F238E27FC236}">
                <a16:creationId xmlns:a16="http://schemas.microsoft.com/office/drawing/2014/main" id="{D747803A-029F-ACAD-419E-503F18AFB0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3204" y="867669"/>
            <a:ext cx="3116624" cy="2984222"/>
          </a:xfrm>
        </p:spPr>
      </p:pic>
      <p:sp>
        <p:nvSpPr>
          <p:cNvPr id="5" name="Text Placeholder 4">
            <a:extLst>
              <a:ext uri="{FF2B5EF4-FFF2-40B4-BE49-F238E27FC236}">
                <a16:creationId xmlns:a16="http://schemas.microsoft.com/office/drawing/2014/main" id="{04DBF851-0993-4E40-EA76-F133D17D29B3}"/>
              </a:ext>
            </a:extLst>
          </p:cNvPr>
          <p:cNvSpPr>
            <a:spLocks noGrp="1"/>
          </p:cNvSpPr>
          <p:nvPr>
            <p:ph type="body" sz="quarter" idx="3"/>
          </p:nvPr>
        </p:nvSpPr>
        <p:spPr>
          <a:xfrm>
            <a:off x="6214188" y="335901"/>
            <a:ext cx="2640561" cy="421398"/>
          </a:xfrm>
        </p:spPr>
        <p:txBody>
          <a:bodyPr/>
          <a:lstStyle/>
          <a:p>
            <a:r>
              <a:rPr lang="en-IN" dirty="0">
                <a:latin typeface="Times New Roman" panose="02020603050405020304" pitchFamily="18" charset="0"/>
                <a:cs typeface="Times New Roman" panose="02020603050405020304" pitchFamily="18" charset="0"/>
              </a:rPr>
              <a:t>Pan-sharpened</a:t>
            </a:r>
          </a:p>
        </p:txBody>
      </p:sp>
      <p:pic>
        <p:nvPicPr>
          <p:cNvPr id="13" name="Picture 12">
            <a:extLst>
              <a:ext uri="{FF2B5EF4-FFF2-40B4-BE49-F238E27FC236}">
                <a16:creationId xmlns:a16="http://schemas.microsoft.com/office/drawing/2014/main" id="{375F7512-8C1B-1A9B-853B-B722D7DE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334" y="3854820"/>
            <a:ext cx="3070493" cy="3003180"/>
          </a:xfrm>
          <a:prstGeom prst="rect">
            <a:avLst/>
          </a:prstGeom>
        </p:spPr>
      </p:pic>
      <p:pic>
        <p:nvPicPr>
          <p:cNvPr id="9" name="Content Placeholder 8">
            <a:extLst>
              <a:ext uri="{FF2B5EF4-FFF2-40B4-BE49-F238E27FC236}">
                <a16:creationId xmlns:a16="http://schemas.microsoft.com/office/drawing/2014/main" id="{D601D2FE-A0D4-F2C3-2F36-879B41A8DC3C}"/>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784256" y="848710"/>
            <a:ext cx="3070493" cy="3003181"/>
          </a:xfrm>
        </p:spPr>
      </p:pic>
      <p:pic>
        <p:nvPicPr>
          <p:cNvPr id="12" name="Picture 11">
            <a:extLst>
              <a:ext uri="{FF2B5EF4-FFF2-40B4-BE49-F238E27FC236}">
                <a16:creationId xmlns:a16="http://schemas.microsoft.com/office/drawing/2014/main" id="{E7F65802-B155-8FFA-60B6-6DF1C801A2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581" y="3854820"/>
            <a:ext cx="3070493" cy="3003180"/>
          </a:xfrm>
          <a:prstGeom prst="rect">
            <a:avLst/>
          </a:prstGeom>
        </p:spPr>
      </p:pic>
    </p:spTree>
    <p:extLst>
      <p:ext uri="{BB962C8B-B14F-4D97-AF65-F5344CB8AC3E}">
        <p14:creationId xmlns:p14="http://schemas.microsoft.com/office/powerpoint/2010/main" val="3513757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1B710-CF60-3CC1-7E69-8FE174DEF4CD}"/>
              </a:ext>
            </a:extLst>
          </p:cNvPr>
          <p:cNvSpPr>
            <a:spLocks noGrp="1"/>
          </p:cNvSpPr>
          <p:nvPr>
            <p:ph type="ctrTitle"/>
          </p:nvPr>
        </p:nvSpPr>
        <p:spPr>
          <a:xfrm>
            <a:off x="1110344" y="863504"/>
            <a:ext cx="4170783" cy="662474"/>
          </a:xfrm>
        </p:spPr>
        <p:txBody>
          <a:bodyPr>
            <a:normAutofit/>
          </a:bodyPr>
          <a:lstStyle/>
          <a:p>
            <a:r>
              <a:rPr lang="en-US" sz="3200" b="1" dirty="0">
                <a:latin typeface="Times New Roman" panose="02020603050405020304" pitchFamily="18" charset="0"/>
                <a:cs typeface="Times New Roman" panose="02020603050405020304" pitchFamily="18" charset="0"/>
              </a:rPr>
              <a:t>4ii) Addition Wavelet</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8AD4B7F-4E39-7970-D0CA-20160E843E2C}"/>
              </a:ext>
            </a:extLst>
          </p:cNvPr>
          <p:cNvSpPr>
            <a:spLocks noGrp="1"/>
          </p:cNvSpPr>
          <p:nvPr>
            <p:ph type="subTitle" idx="1"/>
          </p:nvPr>
        </p:nvSpPr>
        <p:spPr>
          <a:xfrm>
            <a:off x="1110344" y="1931437"/>
            <a:ext cx="4795934" cy="3797559"/>
          </a:xfrm>
        </p:spPr>
        <p:txBody>
          <a:bodyPr>
            <a:normAutofit/>
          </a:bodyPr>
          <a:lstStyle/>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addition method, the image is converted to IHS color space and the </a:t>
            </a:r>
            <a:r>
              <a:rPr lang="en-US" sz="1800" dirty="0" err="1">
                <a:latin typeface="Times New Roman" panose="02020603050405020304" pitchFamily="18" charset="0"/>
                <a:cs typeface="Times New Roman" panose="02020603050405020304" pitchFamily="18" charset="0"/>
              </a:rPr>
              <a:t>wavlet</a:t>
            </a:r>
            <a:r>
              <a:rPr lang="en-US" sz="1800" dirty="0">
                <a:latin typeface="Times New Roman" panose="02020603050405020304" pitchFamily="18" charset="0"/>
                <a:cs typeface="Times New Roman" panose="02020603050405020304" pitchFamily="18" charset="0"/>
              </a:rPr>
              <a:t> decomposed pan-chromatic plane is added to the intensity channel of the image and is transformed back to RGB space to obtain the resultant image</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DCDE1AF-D481-0F35-A014-7BCE3F9E5904}"/>
              </a:ext>
            </a:extLst>
          </p:cNvPr>
          <p:cNvSpPr txBox="1"/>
          <p:nvPr/>
        </p:nvSpPr>
        <p:spPr>
          <a:xfrm>
            <a:off x="7061200" y="314960"/>
            <a:ext cx="3998595" cy="6226320"/>
          </a:xfrm>
          <a:prstGeom prst="rect">
            <a:avLst/>
          </a:prstGeom>
          <a:noFill/>
        </p:spPr>
        <p:txBody>
          <a:bodyPr wrap="none" rtlCol="0">
            <a:spAutoFit/>
          </a:bodyPr>
          <a:lstStyle/>
          <a:p>
            <a:pPr>
              <a:lnSpc>
                <a:spcPct val="107000"/>
              </a:lnSpc>
              <a:spcAft>
                <a:spcPts val="800"/>
              </a:spcAft>
            </a:pPr>
            <a:r>
              <a:rPr lang="en-IN" sz="16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import libraries and packages</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define function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a_wav</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M,N,C ← dimensions of pan</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compute ratio ←  M/m</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h,s,v</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rgb2hsv(</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set wav ← wavedec2(</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haar</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,2 levels)</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v ← v + wav[0]</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rgb</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hsv2rgb(</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h,s,v</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return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rgb</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load pan and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a_wav</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display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pan,ms,out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2417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9F47DF-8181-D797-102C-B5AC4BFFB8BE}"/>
              </a:ext>
            </a:extLst>
          </p:cNvPr>
          <p:cNvSpPr txBox="1"/>
          <p:nvPr/>
        </p:nvSpPr>
        <p:spPr>
          <a:xfrm>
            <a:off x="2052734" y="1382286"/>
            <a:ext cx="6811347" cy="4093428"/>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1) Introduction</a:t>
            </a:r>
          </a:p>
          <a:p>
            <a:r>
              <a:rPr lang="en-IN" sz="2400" dirty="0">
                <a:latin typeface="Times New Roman" panose="02020603050405020304" pitchFamily="18" charset="0"/>
                <a:cs typeface="Times New Roman" panose="02020603050405020304" pitchFamily="18" charset="0"/>
              </a:rPr>
              <a:t>2) IHS Method and its results</a:t>
            </a:r>
          </a:p>
          <a:p>
            <a:r>
              <a:rPr lang="en-IN" sz="2400" dirty="0">
                <a:latin typeface="Times New Roman" panose="02020603050405020304" pitchFamily="18" charset="0"/>
                <a:cs typeface="Times New Roman" panose="02020603050405020304" pitchFamily="18" charset="0"/>
              </a:rPr>
              <a:t>3) GS-Method and its results</a:t>
            </a:r>
          </a:p>
          <a:p>
            <a:r>
              <a:rPr lang="en-IN" sz="2400" dirty="0">
                <a:latin typeface="Times New Roman" panose="02020603050405020304" pitchFamily="18" charset="0"/>
                <a:cs typeface="Times New Roman" panose="02020603050405020304" pitchFamily="18" charset="0"/>
              </a:rPr>
              <a:t>4) PCA Method and its results</a:t>
            </a:r>
          </a:p>
          <a:p>
            <a:r>
              <a:rPr lang="en-IN" sz="2400" dirty="0">
                <a:latin typeface="Times New Roman" panose="02020603050405020304" pitchFamily="18" charset="0"/>
                <a:cs typeface="Times New Roman" panose="02020603050405020304" pitchFamily="18" charset="0"/>
              </a:rPr>
              <a:t>5) Substitution Wavelet Method</a:t>
            </a:r>
          </a:p>
          <a:p>
            <a:r>
              <a:rPr lang="en-IN" sz="2400" dirty="0">
                <a:latin typeface="Times New Roman" panose="02020603050405020304" pitchFamily="18" charset="0"/>
                <a:cs typeface="Times New Roman" panose="02020603050405020304" pitchFamily="18" charset="0"/>
              </a:rPr>
              <a:t>6) Additional Wavelet method</a:t>
            </a:r>
          </a:p>
          <a:p>
            <a:r>
              <a:rPr lang="en-IN" sz="2400" dirty="0">
                <a:latin typeface="Times New Roman" panose="02020603050405020304" pitchFamily="18" charset="0"/>
                <a:cs typeface="Times New Roman" panose="02020603050405020304" pitchFamily="18" charset="0"/>
              </a:rPr>
              <a:t>7) Quantitative Metrics Analysis</a:t>
            </a:r>
          </a:p>
          <a:p>
            <a:r>
              <a:rPr lang="en-IN" sz="2400" dirty="0">
                <a:latin typeface="Times New Roman" panose="02020603050405020304" pitchFamily="18" charset="0"/>
                <a:cs typeface="Times New Roman" panose="02020603050405020304" pitchFamily="18" charset="0"/>
              </a:rPr>
              <a:t>8) Comparison of Images</a:t>
            </a:r>
          </a:p>
          <a:p>
            <a:r>
              <a:rPr lang="en-IN" sz="2400" dirty="0">
                <a:latin typeface="Times New Roman" panose="02020603050405020304" pitchFamily="18" charset="0"/>
                <a:cs typeface="Times New Roman" panose="02020603050405020304" pitchFamily="18" charset="0"/>
              </a:rPr>
              <a:t>9)References</a:t>
            </a:r>
          </a:p>
          <a:p>
            <a:pPr algn="just"/>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9C793CE-4A7D-65A5-F0BA-43FB949580B8}"/>
              </a:ext>
            </a:extLst>
          </p:cNvPr>
          <p:cNvSpPr txBox="1"/>
          <p:nvPr/>
        </p:nvSpPr>
        <p:spPr>
          <a:xfrm>
            <a:off x="5197151" y="438540"/>
            <a:ext cx="2379306" cy="861774"/>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Contents</a:t>
            </a:r>
          </a:p>
          <a:p>
            <a:endParaRPr lang="en-IN" dirty="0"/>
          </a:p>
        </p:txBody>
      </p:sp>
    </p:spTree>
    <p:extLst>
      <p:ext uri="{BB962C8B-B14F-4D97-AF65-F5344CB8AC3E}">
        <p14:creationId xmlns:p14="http://schemas.microsoft.com/office/powerpoint/2010/main" val="1607420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D7ACCF-B42C-66B5-6716-8B2860E31B23}"/>
              </a:ext>
            </a:extLst>
          </p:cNvPr>
          <p:cNvSpPr>
            <a:spLocks noGrp="1"/>
          </p:cNvSpPr>
          <p:nvPr>
            <p:ph type="body" idx="1"/>
          </p:nvPr>
        </p:nvSpPr>
        <p:spPr>
          <a:xfrm>
            <a:off x="2109334" y="306386"/>
            <a:ext cx="3369688" cy="450913"/>
          </a:xfrm>
        </p:spPr>
        <p:txBody>
          <a:bodyPr/>
          <a:lstStyle/>
          <a:p>
            <a:r>
              <a:rPr lang="en-IN" dirty="0">
                <a:latin typeface="Times New Roman" panose="02020603050405020304" pitchFamily="18" charset="0"/>
                <a:cs typeface="Times New Roman" panose="02020603050405020304" pitchFamily="18" charset="0"/>
              </a:rPr>
              <a:t>Multi-spectral Images</a:t>
            </a:r>
          </a:p>
        </p:txBody>
      </p:sp>
      <p:pic>
        <p:nvPicPr>
          <p:cNvPr id="8" name="Content Placeholder 7">
            <a:extLst>
              <a:ext uri="{FF2B5EF4-FFF2-40B4-BE49-F238E27FC236}">
                <a16:creationId xmlns:a16="http://schemas.microsoft.com/office/drawing/2014/main" id="{D747803A-029F-ACAD-419E-503F18AFB0F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63204" y="867669"/>
            <a:ext cx="3116624" cy="2984222"/>
          </a:xfrm>
        </p:spPr>
      </p:pic>
      <p:sp>
        <p:nvSpPr>
          <p:cNvPr id="5" name="Text Placeholder 4">
            <a:extLst>
              <a:ext uri="{FF2B5EF4-FFF2-40B4-BE49-F238E27FC236}">
                <a16:creationId xmlns:a16="http://schemas.microsoft.com/office/drawing/2014/main" id="{04DBF851-0993-4E40-EA76-F133D17D29B3}"/>
              </a:ext>
            </a:extLst>
          </p:cNvPr>
          <p:cNvSpPr>
            <a:spLocks noGrp="1"/>
          </p:cNvSpPr>
          <p:nvPr>
            <p:ph type="body" sz="quarter" idx="3"/>
          </p:nvPr>
        </p:nvSpPr>
        <p:spPr>
          <a:xfrm>
            <a:off x="6214188" y="335901"/>
            <a:ext cx="2640561" cy="421398"/>
          </a:xfrm>
        </p:spPr>
        <p:txBody>
          <a:bodyPr/>
          <a:lstStyle/>
          <a:p>
            <a:r>
              <a:rPr lang="en-IN" dirty="0">
                <a:latin typeface="Times New Roman" panose="02020603050405020304" pitchFamily="18" charset="0"/>
                <a:cs typeface="Times New Roman" panose="02020603050405020304" pitchFamily="18" charset="0"/>
              </a:rPr>
              <a:t>Pan-sharpened</a:t>
            </a:r>
          </a:p>
        </p:txBody>
      </p:sp>
      <p:pic>
        <p:nvPicPr>
          <p:cNvPr id="13" name="Picture 12">
            <a:extLst>
              <a:ext uri="{FF2B5EF4-FFF2-40B4-BE49-F238E27FC236}">
                <a16:creationId xmlns:a16="http://schemas.microsoft.com/office/drawing/2014/main" id="{375F7512-8C1B-1A9B-853B-B722D7DE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334" y="3854820"/>
            <a:ext cx="3070493" cy="3003180"/>
          </a:xfrm>
          <a:prstGeom prst="rect">
            <a:avLst/>
          </a:prstGeom>
        </p:spPr>
      </p:pic>
      <p:pic>
        <p:nvPicPr>
          <p:cNvPr id="4" name="Picture 3">
            <a:extLst>
              <a:ext uri="{FF2B5EF4-FFF2-40B4-BE49-F238E27FC236}">
                <a16:creationId xmlns:a16="http://schemas.microsoft.com/office/drawing/2014/main" id="{3A39CF07-DD1D-0708-AB5D-AF370CCAA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211" y="867668"/>
            <a:ext cx="3070492" cy="3003179"/>
          </a:xfrm>
          <a:prstGeom prst="rect">
            <a:avLst/>
          </a:prstGeom>
        </p:spPr>
      </p:pic>
      <p:pic>
        <p:nvPicPr>
          <p:cNvPr id="9" name="Picture 8">
            <a:extLst>
              <a:ext uri="{FF2B5EF4-FFF2-40B4-BE49-F238E27FC236}">
                <a16:creationId xmlns:a16="http://schemas.microsoft.com/office/drawing/2014/main" id="{F377E176-2A9A-451C-AAB6-FD7AE0180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852569"/>
            <a:ext cx="3041703" cy="3005431"/>
          </a:xfrm>
          <a:prstGeom prst="rect">
            <a:avLst/>
          </a:prstGeom>
        </p:spPr>
      </p:pic>
    </p:spTree>
    <p:extLst>
      <p:ext uri="{BB962C8B-B14F-4D97-AF65-F5344CB8AC3E}">
        <p14:creationId xmlns:p14="http://schemas.microsoft.com/office/powerpoint/2010/main" val="369295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8C8E8-0D85-BD6F-146C-7C9E6212A7E7}"/>
              </a:ext>
            </a:extLst>
          </p:cNvPr>
          <p:cNvSpPr>
            <a:spLocks noGrp="1"/>
          </p:cNvSpPr>
          <p:nvPr>
            <p:ph type="ctrTitle"/>
          </p:nvPr>
        </p:nvSpPr>
        <p:spPr>
          <a:xfrm>
            <a:off x="1925216" y="0"/>
            <a:ext cx="8590384" cy="970384"/>
          </a:xfrm>
        </p:spPr>
        <p:txBody>
          <a:bodyPr>
            <a:normAutofit fontScale="90000"/>
          </a:bodyPr>
          <a:lstStyle/>
          <a:p>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br>
              <a:rPr lang="en-IN" sz="2400" dirty="0"/>
            </a:br>
            <a:r>
              <a:rPr lang="en-IN" sz="2400" b="1" dirty="0">
                <a:latin typeface="Times New Roman" panose="02020603050405020304" pitchFamily="18" charset="0"/>
                <a:cs typeface="Times New Roman" panose="02020603050405020304" pitchFamily="18" charset="0"/>
              </a:rPr>
              <a:t>Quantitative Analysis:</a:t>
            </a: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Image Quality Metrics</a:t>
            </a:r>
            <a:br>
              <a:rPr lang="en-IN" sz="2400" dirty="0"/>
            </a:br>
            <a:endParaRPr lang="en-IN" sz="2400" dirty="0"/>
          </a:p>
        </p:txBody>
      </p:sp>
      <mc:AlternateContent xmlns:mc="http://schemas.openxmlformats.org/markup-compatibility/2006">
        <mc:Choice xmlns:a14="http://schemas.microsoft.com/office/drawing/2010/main" Requires="a14">
          <p:sp>
            <p:nvSpPr>
              <p:cNvPr id="3" name="Subtitle 2">
                <a:extLst>
                  <a:ext uri="{FF2B5EF4-FFF2-40B4-BE49-F238E27FC236}">
                    <a16:creationId xmlns:a16="http://schemas.microsoft.com/office/drawing/2014/main" id="{B4F21DBC-EEFD-89B9-732D-596830862B3D}"/>
                  </a:ext>
                </a:extLst>
              </p:cNvPr>
              <p:cNvSpPr>
                <a:spLocks noGrp="1"/>
              </p:cNvSpPr>
              <p:nvPr>
                <p:ph type="subTitle" idx="1"/>
              </p:nvPr>
            </p:nvSpPr>
            <p:spPr>
              <a:xfrm>
                <a:off x="1542662" y="970384"/>
                <a:ext cx="9724008" cy="5825076"/>
              </a:xfrm>
            </p:spPr>
            <p:txBody>
              <a:bodyPr>
                <a:normAutofit/>
              </a:bodyPr>
              <a:lstStyle/>
              <a:p>
                <a:pPr algn="l"/>
                <a:r>
                  <a:rPr lang="en-IN" sz="2000" dirty="0">
                    <a:latin typeface="Times New Roman" panose="02020603050405020304" pitchFamily="18" charset="0"/>
                    <a:cs typeface="Times New Roman" panose="02020603050405020304" pitchFamily="18" charset="0"/>
                  </a:rPr>
                  <a:t>1)</a:t>
                </a:r>
                <a:r>
                  <a:rPr lang="en-IN" sz="2000" b="1" dirty="0">
                    <a:latin typeface="Times New Roman" panose="02020603050405020304" pitchFamily="18" charset="0"/>
                    <a:cs typeface="Times New Roman" panose="02020603050405020304" pitchFamily="18" charset="0"/>
                  </a:rPr>
                  <a:t>RMSE (root  mean squared error):</a:t>
                </a:r>
                <a:r>
                  <a:rPr lang="en-IN" sz="2000" dirty="0">
                    <a:latin typeface="Times New Roman" panose="02020603050405020304" pitchFamily="18" charset="0"/>
                    <a:cs typeface="Times New Roman" panose="02020603050405020304" pitchFamily="18" charset="0"/>
                  </a:rPr>
                  <a:t>It gives the mean squared error by computing the squared difference  between the pixels of the pan-sharpened and the multi-spectral images across each channel.</a:t>
                </a:r>
              </a:p>
              <a:p>
                <a:pPr algn="l"/>
                <a:r>
                  <a:rPr lang="en-US" sz="2000" dirty="0">
                    <a:cs typeface="Times New Roman" panose="02020603050405020304" pitchFamily="18" charset="0"/>
                  </a:rPr>
                  <a:t>			        </a:t>
                </a:r>
                <a14:m>
                  <m:oMath xmlns:m="http://schemas.openxmlformats.org/officeDocument/2006/math">
                    <m:r>
                      <a:rPr lang="en-US" sz="2000" i="1" smtClean="0">
                        <a:latin typeface="Cambria Math" panose="02040503050406030204" pitchFamily="18" charset="0"/>
                        <a:cs typeface="Times New Roman" panose="02020603050405020304" pitchFamily="18" charset="0"/>
                      </a:rPr>
                      <m:t>𝑥</m:t>
                    </m:r>
                    <m:r>
                      <a:rPr lang="en-US" sz="2000" i="1" smtClean="0">
                        <a:latin typeface="Cambria Math" panose="02040503050406030204" pitchFamily="18" charset="0"/>
                        <a:cs typeface="Times New Roman" panose="02020603050405020304" pitchFamily="18" charset="0"/>
                      </a:rPr>
                      <m:t>=</m:t>
                    </m:r>
                    <m:rad>
                      <m:radPr>
                        <m:degHide m:val="on"/>
                        <m:ctrlPr>
                          <a:rPr lang="en-IN" sz="2000" i="1" dirty="0" smtClean="0">
                            <a:solidFill>
                              <a:srgbClr val="836967"/>
                            </a:solidFill>
                            <a:latin typeface="Cambria Math" panose="02040503050406030204" pitchFamily="18" charset="0"/>
                          </a:rPr>
                        </m:ctrlPr>
                      </m:radPr>
                      <m:deg/>
                      <m:e>
                        <m:f>
                          <m:fPr>
                            <m:ctrlPr>
                              <a:rPr lang="en-IN" sz="2000" i="1" dirty="0" smtClean="0">
                                <a:solidFill>
                                  <a:srgbClr val="836967"/>
                                </a:solidFill>
                                <a:latin typeface="Cambria Math" panose="02040503050406030204" pitchFamily="18" charset="0"/>
                              </a:rPr>
                            </m:ctrlPr>
                          </m:fPr>
                          <m:num>
                            <m:r>
                              <a:rPr lang="en-IN" sz="2000" dirty="0" smtClean="0">
                                <a:solidFill>
                                  <a:srgbClr val="836967"/>
                                </a:solidFill>
                                <a:latin typeface="Cambria Math" panose="02040503050406030204" pitchFamily="18" charset="0"/>
                              </a:rPr>
                              <m:t>1</m:t>
                            </m:r>
                          </m:num>
                          <m:den>
                            <m:r>
                              <a:rPr lang="en-IN" sz="2000" i="1" dirty="0" smtClean="0">
                                <a:solidFill>
                                  <a:srgbClr val="836967"/>
                                </a:solidFill>
                                <a:latin typeface="Cambria Math" panose="02040503050406030204" pitchFamily="18" charset="0"/>
                              </a:rPr>
                              <m:t>𝑁</m:t>
                            </m:r>
                          </m:den>
                        </m:f>
                        <m:nary>
                          <m:naryPr>
                            <m:chr m:val="∑"/>
                            <m:limLoc m:val="undOvr"/>
                            <m:grow m:val="on"/>
                            <m:ctrlPr>
                              <a:rPr lang="en-IN" sz="2000" i="1" dirty="0" smtClean="0">
                                <a:solidFill>
                                  <a:srgbClr val="836967"/>
                                </a:solidFill>
                                <a:latin typeface="Cambria Math" panose="02040503050406030204" pitchFamily="18" charset="0"/>
                              </a:rPr>
                            </m:ctrlPr>
                          </m:naryPr>
                          <m:sub>
                            <m:r>
                              <a:rPr lang="en-IN" sz="2000" i="1" dirty="0" smtClean="0">
                                <a:solidFill>
                                  <a:srgbClr val="836967"/>
                                </a:solidFill>
                                <a:latin typeface="Cambria Math" panose="02040503050406030204" pitchFamily="18" charset="0"/>
                              </a:rPr>
                              <m:t>𝑖</m:t>
                            </m:r>
                            <m:r>
                              <a:rPr lang="en-IN" sz="2000" i="0" dirty="0" smtClean="0">
                                <a:solidFill>
                                  <a:srgbClr val="836967"/>
                                </a:solidFill>
                                <a:latin typeface="Cambria Math" panose="02040503050406030204" pitchFamily="18" charset="0"/>
                              </a:rPr>
                              <m:t>=1</m:t>
                            </m:r>
                          </m:sub>
                          <m:sup>
                            <m:r>
                              <a:rPr lang="en-IN" sz="2000" i="1" dirty="0" smtClean="0">
                                <a:solidFill>
                                  <a:srgbClr val="836967"/>
                                </a:solidFill>
                                <a:latin typeface="Cambria Math" panose="02040503050406030204" pitchFamily="18" charset="0"/>
                              </a:rPr>
                              <m:t>𝑁</m:t>
                            </m:r>
                          </m:sup>
                          <m:e>
                            <m:sSup>
                              <m:sSupPr>
                                <m:ctrlPr>
                                  <a:rPr lang="en-IN" sz="2000" i="1" dirty="0" smtClean="0">
                                    <a:solidFill>
                                      <a:srgbClr val="836967"/>
                                    </a:solidFill>
                                    <a:latin typeface="Cambria Math" panose="02040503050406030204" pitchFamily="18" charset="0"/>
                                  </a:rPr>
                                </m:ctrlPr>
                              </m:sSupPr>
                              <m:e>
                                <m:d>
                                  <m:dPr>
                                    <m:ctrlPr>
                                      <a:rPr lang="en-IN" sz="2000" i="1" dirty="0" smtClean="0">
                                        <a:solidFill>
                                          <a:srgbClr val="836967"/>
                                        </a:solidFill>
                                        <a:latin typeface="Cambria Math" panose="02040503050406030204" pitchFamily="18" charset="0"/>
                                      </a:rPr>
                                    </m:ctrlPr>
                                  </m:dPr>
                                  <m:e>
                                    <m:sSub>
                                      <m:sSubPr>
                                        <m:ctrlPr>
                                          <a:rPr lang="en-IN" sz="2000" i="1" dirty="0" smtClean="0">
                                            <a:solidFill>
                                              <a:srgbClr val="836967"/>
                                            </a:solidFill>
                                            <a:latin typeface="Cambria Math" panose="02040503050406030204" pitchFamily="18" charset="0"/>
                                          </a:rPr>
                                        </m:ctrlPr>
                                      </m:sSubPr>
                                      <m:e>
                                        <m:r>
                                          <a:rPr lang="en-IN" sz="2000" i="1" dirty="0" smtClean="0">
                                            <a:solidFill>
                                              <a:srgbClr val="836967"/>
                                            </a:solidFill>
                                            <a:latin typeface="Cambria Math" panose="02040503050406030204" pitchFamily="18" charset="0"/>
                                          </a:rPr>
                                          <m:t>𝐼</m:t>
                                        </m:r>
                                      </m:e>
                                      <m:sub>
                                        <m:r>
                                          <a:rPr lang="en-IN" sz="2000" i="1" dirty="0" smtClean="0">
                                            <a:solidFill>
                                              <a:srgbClr val="836967"/>
                                            </a:solidFill>
                                            <a:latin typeface="Cambria Math" panose="02040503050406030204" pitchFamily="18" charset="0"/>
                                          </a:rPr>
                                          <m:t>𝑝</m:t>
                                        </m:r>
                                      </m:sub>
                                    </m:sSub>
                                    <m:d>
                                      <m:dPr>
                                        <m:ctrlPr>
                                          <a:rPr lang="en-IN" sz="2000" i="1" dirty="0" smtClean="0">
                                            <a:solidFill>
                                              <a:srgbClr val="836967"/>
                                            </a:solidFill>
                                            <a:latin typeface="Cambria Math" panose="02040503050406030204" pitchFamily="18" charset="0"/>
                                          </a:rPr>
                                        </m:ctrlPr>
                                      </m:dPr>
                                      <m:e>
                                        <m:r>
                                          <a:rPr lang="en-IN" sz="2000" i="1" dirty="0" smtClean="0">
                                            <a:solidFill>
                                              <a:srgbClr val="836967"/>
                                            </a:solidFill>
                                            <a:latin typeface="Cambria Math" panose="02040503050406030204" pitchFamily="18" charset="0"/>
                                          </a:rPr>
                                          <m:t>𝑖</m:t>
                                        </m:r>
                                      </m:e>
                                    </m:d>
                                    <m:r>
                                      <a:rPr lang="en-IN" sz="2000" i="0" dirty="0" smtClean="0">
                                        <a:solidFill>
                                          <a:srgbClr val="836967"/>
                                        </a:solidFill>
                                        <a:latin typeface="Cambria Math" panose="02040503050406030204" pitchFamily="18" charset="0"/>
                                      </a:rPr>
                                      <m:t>−</m:t>
                                    </m:r>
                                    <m:sSub>
                                      <m:sSubPr>
                                        <m:ctrlPr>
                                          <a:rPr lang="en-IN" sz="2000" i="1" dirty="0" smtClean="0">
                                            <a:solidFill>
                                              <a:srgbClr val="836967"/>
                                            </a:solidFill>
                                            <a:latin typeface="Cambria Math" panose="02040503050406030204" pitchFamily="18" charset="0"/>
                                          </a:rPr>
                                        </m:ctrlPr>
                                      </m:sSubPr>
                                      <m:e>
                                        <m:r>
                                          <a:rPr lang="en-IN" sz="2000" i="1" dirty="0" smtClean="0">
                                            <a:solidFill>
                                              <a:srgbClr val="836967"/>
                                            </a:solidFill>
                                            <a:latin typeface="Cambria Math" panose="02040503050406030204" pitchFamily="18" charset="0"/>
                                          </a:rPr>
                                          <m:t>𝐼</m:t>
                                        </m:r>
                                      </m:e>
                                      <m:sub>
                                        <m:r>
                                          <a:rPr lang="en-IN" sz="2000" i="1" dirty="0" smtClean="0">
                                            <a:solidFill>
                                              <a:srgbClr val="836967"/>
                                            </a:solidFill>
                                            <a:latin typeface="Cambria Math" panose="02040503050406030204" pitchFamily="18" charset="0"/>
                                          </a:rPr>
                                          <m:t>𝑀𝑆</m:t>
                                        </m:r>
                                      </m:sub>
                                    </m:sSub>
                                    <m:d>
                                      <m:dPr>
                                        <m:ctrlPr>
                                          <a:rPr lang="en-IN" sz="2000" i="1" dirty="0" smtClean="0">
                                            <a:solidFill>
                                              <a:srgbClr val="836967"/>
                                            </a:solidFill>
                                            <a:latin typeface="Cambria Math" panose="02040503050406030204" pitchFamily="18" charset="0"/>
                                          </a:rPr>
                                        </m:ctrlPr>
                                      </m:dPr>
                                      <m:e>
                                        <m:r>
                                          <a:rPr lang="en-IN" sz="2000" i="1" dirty="0" smtClean="0">
                                            <a:solidFill>
                                              <a:srgbClr val="836967"/>
                                            </a:solidFill>
                                            <a:latin typeface="Cambria Math" panose="02040503050406030204" pitchFamily="18" charset="0"/>
                                          </a:rPr>
                                          <m:t>𝑖</m:t>
                                        </m:r>
                                      </m:e>
                                    </m:d>
                                  </m:e>
                                </m:d>
                              </m:e>
                              <m:sup>
                                <m:r>
                                  <a:rPr lang="en-IN" sz="2000" i="0" dirty="0" smtClean="0">
                                    <a:solidFill>
                                      <a:srgbClr val="836967"/>
                                    </a:solidFill>
                                    <a:latin typeface="Cambria Math" panose="02040503050406030204" pitchFamily="18" charset="0"/>
                                  </a:rPr>
                                  <m:t>2</m:t>
                                </m:r>
                              </m:sup>
                            </m:sSup>
                          </m:e>
                        </m:nary>
                      </m:e>
                    </m:rad>
                  </m:oMath>
                </a14:m>
                <a:r>
                  <a:rPr lang="en-IN" sz="2000" dirty="0">
                    <a:latin typeface="Times New Roman" panose="02020603050405020304" pitchFamily="18" charset="0"/>
                    <a:cs typeface="Times New Roman" panose="02020603050405020304" pitchFamily="18" charset="0"/>
                  </a:rPr>
                  <a:t> 			 where Ip(i)=Pan-sharpened channel     ; </a:t>
                </a:r>
                <a:r>
                  <a:rPr lang="en-IN" sz="2000" dirty="0" err="1">
                    <a:latin typeface="Times New Roman" panose="02020603050405020304" pitchFamily="18" charset="0"/>
                    <a:cs typeface="Times New Roman" panose="02020603050405020304" pitchFamily="18" charset="0"/>
                  </a:rPr>
                  <a:t>Ims</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ith</a:t>
                </a:r>
                <a:r>
                  <a:rPr lang="en-IN" sz="2000" dirty="0">
                    <a:latin typeface="Times New Roman" panose="02020603050405020304" pitchFamily="18" charset="0"/>
                    <a:cs typeface="Times New Roman" panose="02020603050405020304" pitchFamily="18" charset="0"/>
                  </a:rPr>
                  <a:t>  channel of Multi-spectral image ;  N= number of channel</a:t>
                </a:r>
              </a:p>
              <a:p>
                <a:pPr algn="l"/>
                <a:r>
                  <a:rPr lang="en-IN" sz="2000" dirty="0">
                    <a:latin typeface="Times New Roman" panose="02020603050405020304" pitchFamily="18" charset="0"/>
                    <a:cs typeface="Times New Roman" panose="02020603050405020304" pitchFamily="18" charset="0"/>
                  </a:rPr>
                  <a:t>		</a:t>
                </a:r>
              </a:p>
              <a:p>
                <a:pPr algn="l"/>
                <a:r>
                  <a:rPr lang="en-IN" sz="2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Spectral Angle mapper</a:t>
                </a:r>
                <a:r>
                  <a:rPr lang="en-IN" sz="2000" dirty="0">
                    <a:latin typeface="Times New Roman" panose="02020603050405020304" pitchFamily="18" charset="0"/>
                    <a:cs typeface="Times New Roman" panose="02020603050405020304" pitchFamily="18" charset="0"/>
                  </a:rPr>
                  <a:t>: It denotes the  absolute spectral angle between the </a:t>
                </a:r>
                <a:r>
                  <a:rPr lang="en-IN" sz="2000" dirty="0" err="1">
                    <a:latin typeface="Times New Roman" panose="02020603050405020304" pitchFamily="18" charset="0"/>
                    <a:cs typeface="Times New Roman" panose="02020603050405020304" pitchFamily="18" charset="0"/>
                  </a:rPr>
                  <a:t>the</a:t>
                </a:r>
                <a:r>
                  <a:rPr lang="en-IN" sz="2000" dirty="0">
                    <a:latin typeface="Times New Roman" panose="02020603050405020304" pitchFamily="18" charset="0"/>
                    <a:cs typeface="Times New Roman" panose="02020603050405020304" pitchFamily="18" charset="0"/>
                  </a:rPr>
                  <a:t> pan-sharpened and the multi-spectral images  .     </a:t>
                </a:r>
              </a:p>
              <a:p>
                <a:pPr algn="l"/>
                <a:r>
                  <a:rPr lang="en-IN" sz="2000" dirty="0">
                    <a:latin typeface="Times New Roman" panose="02020603050405020304" pitchFamily="18" charset="0"/>
                    <a:cs typeface="Times New Roman" panose="02020603050405020304" pitchFamily="18" charset="0"/>
                  </a:rPr>
                  <a:t>				theta = </a:t>
                </a:r>
                <a14:m>
                  <m:oMath xmlns:m="http://schemas.openxmlformats.org/officeDocument/2006/math">
                    <m:func>
                      <m:funcPr>
                        <m:ctrlPr>
                          <a:rPr lang="en-IN" sz="2000" i="1" smtClean="0">
                            <a:solidFill>
                              <a:srgbClr val="836967"/>
                            </a:solidFill>
                            <a:latin typeface="Cambria Math" panose="02040503050406030204" pitchFamily="18" charset="0"/>
                          </a:rPr>
                        </m:ctrlPr>
                      </m:funcPr>
                      <m:fName>
                        <m:sSup>
                          <m:sSupPr>
                            <m:ctrlPr>
                              <a:rPr lang="en-IN" sz="2000" i="1" smtClean="0">
                                <a:solidFill>
                                  <a:srgbClr val="836967"/>
                                </a:solidFill>
                                <a:latin typeface="Cambria Math" panose="02040503050406030204" pitchFamily="18" charset="0"/>
                              </a:rPr>
                            </m:ctrlPr>
                          </m:sSupPr>
                          <m:e>
                            <m:r>
                              <m:rPr>
                                <m:sty m:val="p"/>
                              </m:rPr>
                              <a:rPr lang="en-IN" sz="2000" i="1" smtClean="0">
                                <a:latin typeface="Cambria Math" panose="02040503050406030204" pitchFamily="18" charset="0"/>
                              </a:rPr>
                              <m:t>cos</m:t>
                            </m:r>
                          </m:e>
                          <m:sup>
                            <m:r>
                              <a:rPr lang="en-IN" sz="2000" i="1" smtClean="0">
                                <a:latin typeface="Cambria Math" panose="02040503050406030204" pitchFamily="18" charset="0"/>
                              </a:rPr>
                              <m:t>−1</m:t>
                            </m:r>
                          </m:sup>
                        </m:sSup>
                      </m:fName>
                      <m:e>
                        <m:d>
                          <m:dPr>
                            <m:ctrlPr>
                              <a:rPr lang="en-IN" sz="2000" i="1" smtClean="0">
                                <a:solidFill>
                                  <a:srgbClr val="836967"/>
                                </a:solidFill>
                                <a:latin typeface="Cambria Math" panose="02040503050406030204" pitchFamily="18" charset="0"/>
                              </a:rPr>
                            </m:ctrlPr>
                          </m:dPr>
                          <m:e>
                            <m:f>
                              <m:fPr>
                                <m:ctrlPr>
                                  <a:rPr lang="en-IN" sz="2000" i="1" smtClean="0">
                                    <a:solidFill>
                                      <a:srgbClr val="836967"/>
                                    </a:solidFill>
                                    <a:latin typeface="Cambria Math" panose="02040503050406030204" pitchFamily="18" charset="0"/>
                                  </a:rPr>
                                </m:ctrlPr>
                              </m:fPr>
                              <m:num>
                                <m:d>
                                  <m:dPr>
                                    <m:begChr m:val="⟨"/>
                                    <m:endChr m:val="⟩"/>
                                    <m:ctrlPr>
                                      <a:rPr lang="en-IN" sz="2000" i="1" smtClean="0">
                                        <a:solidFill>
                                          <a:srgbClr val="836967"/>
                                        </a:solidFill>
                                        <a:latin typeface="Cambria Math" panose="02040503050406030204" pitchFamily="18" charset="0"/>
                                      </a:rPr>
                                    </m:ctrlPr>
                                  </m:dPr>
                                  <m:e>
                                    <m:r>
                                      <a:rPr lang="en-IN" sz="2000" i="1" smtClean="0">
                                        <a:latin typeface="Cambria Math" panose="02040503050406030204" pitchFamily="18" charset="0"/>
                                      </a:rPr>
                                      <m:t>𝐼𝑝</m:t>
                                    </m:r>
                                    <m:r>
                                      <a:rPr lang="en-IN" sz="2000" i="1" smtClean="0">
                                        <a:latin typeface="Cambria Math" panose="02040503050406030204" pitchFamily="18" charset="0"/>
                                      </a:rPr>
                                      <m:t>⋅</m:t>
                                    </m:r>
                                    <m:func>
                                      <m:funcPr>
                                        <m:ctrlPr>
                                          <a:rPr lang="en-IN" sz="2000" i="1" smtClean="0">
                                            <a:latin typeface="Cambria Math" panose="02040503050406030204" pitchFamily="18" charset="0"/>
                                          </a:rPr>
                                        </m:ctrlPr>
                                      </m:funcPr>
                                      <m:fName>
                                        <m:r>
                                          <m:rPr>
                                            <m:sty m:val="p"/>
                                          </m:rPr>
                                          <a:rPr lang="en-IN" sz="2000" i="1" smtClean="0">
                                            <a:latin typeface="Cambria Math" panose="02040503050406030204" pitchFamily="18" charset="0"/>
                                          </a:rPr>
                                          <m:t>Im</m:t>
                                        </m:r>
                                      </m:fName>
                                      <m:e>
                                        <m:r>
                                          <a:rPr lang="en-IN" sz="2000" i="1" smtClean="0">
                                            <a:latin typeface="Cambria Math" panose="02040503050406030204" pitchFamily="18" charset="0"/>
                                          </a:rPr>
                                          <m:t>𝑠</m:t>
                                        </m:r>
                                      </m:e>
                                    </m:func>
                                  </m:e>
                                </m:d>
                              </m:num>
                              <m:den>
                                <m:sSub>
                                  <m:sSubPr>
                                    <m:ctrlPr>
                                      <a:rPr lang="en-IN" sz="2000" i="1" smtClean="0">
                                        <a:solidFill>
                                          <a:srgbClr val="836967"/>
                                        </a:solidFill>
                                        <a:latin typeface="Cambria Math" panose="02040503050406030204" pitchFamily="18" charset="0"/>
                                      </a:rPr>
                                    </m:ctrlPr>
                                  </m:sSubPr>
                                  <m:e>
                                    <m:d>
                                      <m:dPr>
                                        <m:begChr m:val="‖"/>
                                        <m:endChr m:val="‖"/>
                                        <m:ctrlPr>
                                          <a:rPr lang="en-IN" sz="2000" i="1" smtClean="0">
                                            <a:solidFill>
                                              <a:srgbClr val="836967"/>
                                            </a:solidFill>
                                            <a:latin typeface="Cambria Math" panose="02040503050406030204" pitchFamily="18" charset="0"/>
                                          </a:rPr>
                                        </m:ctrlPr>
                                      </m:dPr>
                                      <m:e>
                                        <m:sSub>
                                          <m:sSubPr>
                                            <m:ctrlPr>
                                              <a:rPr lang="en-IN" sz="2000" i="1" smtClean="0">
                                                <a:solidFill>
                                                  <a:srgbClr val="836967"/>
                                                </a:solidFill>
                                                <a:latin typeface="Cambria Math" panose="02040503050406030204" pitchFamily="18" charset="0"/>
                                              </a:rPr>
                                            </m:ctrlPr>
                                          </m:sSubPr>
                                          <m:e>
                                            <m:r>
                                              <a:rPr lang="en-IN" sz="2000" i="1" smtClean="0">
                                                <a:latin typeface="Cambria Math" panose="02040503050406030204" pitchFamily="18" charset="0"/>
                                              </a:rPr>
                                              <m:t>𝐼</m:t>
                                            </m:r>
                                          </m:e>
                                          <m:sub>
                                            <m:r>
                                              <a:rPr lang="en-IN" sz="2000" i="1" smtClean="0">
                                                <a:latin typeface="Cambria Math" panose="02040503050406030204" pitchFamily="18" charset="0"/>
                                              </a:rPr>
                                              <m:t>𝑝</m:t>
                                            </m:r>
                                          </m:sub>
                                        </m:sSub>
                                      </m:e>
                                    </m:d>
                                  </m:e>
                                  <m:sub>
                                    <m:r>
                                      <a:rPr lang="en-IN" sz="2000" i="1" smtClean="0">
                                        <a:latin typeface="Cambria Math" panose="02040503050406030204" pitchFamily="18" charset="0"/>
                                      </a:rPr>
                                      <m:t>1</m:t>
                                    </m:r>
                                  </m:sub>
                                </m:sSub>
                                <m:r>
                                  <a:rPr lang="en-IN" sz="2000" i="1" smtClean="0">
                                    <a:latin typeface="Cambria Math" panose="02040503050406030204" pitchFamily="18" charset="0"/>
                                  </a:rPr>
                                  <m:t>⋅</m:t>
                                </m:r>
                                <m:d>
                                  <m:dPr>
                                    <m:begChr m:val="‖"/>
                                    <m:endChr m:val="‖"/>
                                    <m:ctrlPr>
                                      <a:rPr lang="en-IN" sz="2000" i="1" smtClean="0">
                                        <a:solidFill>
                                          <a:srgbClr val="836967"/>
                                        </a:solidFill>
                                        <a:latin typeface="Cambria Math" panose="02040503050406030204" pitchFamily="18" charset="0"/>
                                      </a:rPr>
                                    </m:ctrlPr>
                                  </m:dPr>
                                  <m:e>
                                    <m:sSub>
                                      <m:sSubPr>
                                        <m:ctrlPr>
                                          <a:rPr lang="en-IN" sz="2000" i="1" smtClean="0">
                                            <a:solidFill>
                                              <a:srgbClr val="836967"/>
                                            </a:solidFill>
                                            <a:latin typeface="Cambria Math" panose="02040503050406030204" pitchFamily="18" charset="0"/>
                                          </a:rPr>
                                        </m:ctrlPr>
                                      </m:sSubPr>
                                      <m:e>
                                        <m:r>
                                          <a:rPr lang="en-IN" sz="2000" i="1" smtClean="0">
                                            <a:latin typeface="Cambria Math" panose="02040503050406030204" pitchFamily="18" charset="0"/>
                                          </a:rPr>
                                          <m:t>𝐼</m:t>
                                        </m:r>
                                      </m:e>
                                      <m:sub>
                                        <m:r>
                                          <a:rPr lang="en-IN" sz="2000" i="1" smtClean="0">
                                            <a:latin typeface="Cambria Math" panose="02040503050406030204" pitchFamily="18" charset="0"/>
                                          </a:rPr>
                                          <m:t>𝑀𝑆</m:t>
                                        </m:r>
                                      </m:sub>
                                    </m:sSub>
                                  </m:e>
                                </m:d>
                              </m:den>
                            </m:f>
                          </m:e>
                        </m:d>
                      </m:e>
                    </m:func>
                  </m:oMath>
                </a14:m>
                <a:endParaRPr lang="en-IN" sz="2000" dirty="0">
                  <a:latin typeface="Times New Roman" panose="02020603050405020304" pitchFamily="18" charset="0"/>
                  <a:cs typeface="Times New Roman" panose="02020603050405020304" pitchFamily="18" charset="0"/>
                </a:endParaRPr>
              </a:p>
              <a:p>
                <a:pPr algn="l"/>
                <a:r>
                  <a:rPr lang="en-IN" sz="2000" dirty="0">
                    <a:latin typeface="Times New Roman" panose="02020603050405020304" pitchFamily="18" charset="0"/>
                    <a:cs typeface="Times New Roman" panose="02020603050405020304" pitchFamily="18" charset="0"/>
                  </a:rPr>
                  <a:t>where ||Ip|| is the magnitude of </a:t>
                </a:r>
                <a:r>
                  <a:rPr lang="en-IN" sz="2000" dirty="0" err="1">
                    <a:latin typeface="Times New Roman" panose="02020603050405020304" pitchFamily="18" charset="0"/>
                    <a:cs typeface="Times New Roman" panose="02020603050405020304" pitchFamily="18" charset="0"/>
                  </a:rPr>
                  <a:t>sharpenend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iamge</a:t>
                </a:r>
                <a:r>
                  <a:rPr lang="en-IN" sz="2000" dirty="0">
                    <a:latin typeface="Times New Roman" panose="02020603050405020304" pitchFamily="18" charset="0"/>
                    <a:cs typeface="Times New Roman" panose="02020603050405020304" pitchFamily="18" charset="0"/>
                  </a:rPr>
                  <a:t> the matrix ; ||</a:t>
                </a:r>
                <a:r>
                  <a:rPr lang="en-IN" sz="2000" dirty="0" err="1">
                    <a:latin typeface="Times New Roman" panose="02020603050405020304" pitchFamily="18" charset="0"/>
                    <a:cs typeface="Times New Roman" panose="02020603050405020304" pitchFamily="18" charset="0"/>
                  </a:rPr>
                  <a:t>I</a:t>
                </a:r>
                <a:r>
                  <a:rPr lang="en-IN" sz="2000" baseline="-15000" dirty="0" err="1">
                    <a:latin typeface="Times New Roman" panose="02020603050405020304" pitchFamily="18" charset="0"/>
                    <a:cs typeface="Times New Roman" panose="02020603050405020304" pitchFamily="18" charset="0"/>
                  </a:rPr>
                  <a:t>ms</a:t>
                </a:r>
                <a:r>
                  <a:rPr lang="en-IN" sz="2000" dirty="0">
                    <a:latin typeface="Times New Roman" panose="02020603050405020304" pitchFamily="18" charset="0"/>
                    <a:cs typeface="Times New Roman" panose="02020603050405020304" pitchFamily="18" charset="0"/>
                  </a:rPr>
                  <a:t>|| is the magnitude of the input image matrix </a:t>
                </a:r>
              </a:p>
            </p:txBody>
          </p:sp>
        </mc:Choice>
        <mc:Fallback>
          <p:sp>
            <p:nvSpPr>
              <p:cNvPr id="3" name="Subtitle 2">
                <a:extLst>
                  <a:ext uri="{FF2B5EF4-FFF2-40B4-BE49-F238E27FC236}">
                    <a16:creationId xmlns:a16="http://schemas.microsoft.com/office/drawing/2014/main" id="{B4F21DBC-EEFD-89B9-732D-596830862B3D}"/>
                  </a:ext>
                </a:extLst>
              </p:cNvPr>
              <p:cNvSpPr>
                <a:spLocks noGrp="1" noRot="1" noChangeAspect="1" noMove="1" noResize="1" noEditPoints="1" noAdjustHandles="1" noChangeArrowheads="1" noChangeShapeType="1" noTextEdit="1"/>
              </p:cNvSpPr>
              <p:nvPr>
                <p:ph type="subTitle" idx="1"/>
              </p:nvPr>
            </p:nvSpPr>
            <p:spPr>
              <a:xfrm>
                <a:off x="1542662" y="970384"/>
                <a:ext cx="9724008" cy="5825076"/>
              </a:xfrm>
              <a:blipFill>
                <a:blip r:embed="rId2"/>
                <a:stretch>
                  <a:fillRect l="-627" t="-1046"/>
                </a:stretch>
              </a:blipFill>
            </p:spPr>
            <p:txBody>
              <a:bodyPr/>
              <a:lstStyle/>
              <a:p>
                <a:r>
                  <a:rPr lang="en-IN">
                    <a:noFill/>
                  </a:rPr>
                  <a:t> </a:t>
                </a:r>
              </a:p>
            </p:txBody>
          </p:sp>
        </mc:Fallback>
      </mc:AlternateContent>
    </p:spTree>
    <p:extLst>
      <p:ext uri="{BB962C8B-B14F-4D97-AF65-F5344CB8AC3E}">
        <p14:creationId xmlns:p14="http://schemas.microsoft.com/office/powerpoint/2010/main" val="2386352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35ED09-27A7-837F-4285-98436898FDFE}"/>
                  </a:ext>
                </a:extLst>
              </p:cNvPr>
              <p:cNvSpPr>
                <a:spLocks noGrp="1"/>
              </p:cNvSpPr>
              <p:nvPr>
                <p:ph idx="1"/>
              </p:nvPr>
            </p:nvSpPr>
            <p:spPr>
              <a:xfrm>
                <a:off x="838200" y="578498"/>
                <a:ext cx="10515600" cy="5561045"/>
              </a:xfrm>
            </p:spPr>
            <p:txBody>
              <a:bodyPr>
                <a:normAutofit lnSpcReduction="10000"/>
              </a:bodyPr>
              <a:lstStyle/>
              <a:p>
                <a:pPr marL="0" indent="0" algn="l">
                  <a:buNone/>
                </a:pPr>
                <a:r>
                  <a:rPr lang="en-IN" sz="2200" dirty="0">
                    <a:latin typeface="Times New Roman" panose="02020603050405020304" pitchFamily="18" charset="0"/>
                    <a:cs typeface="Times New Roman" panose="02020603050405020304" pitchFamily="18" charset="0"/>
                  </a:rPr>
                  <a:t>3) </a:t>
                </a:r>
                <a:r>
                  <a:rPr lang="en-IN" sz="2200" b="1" dirty="0">
                    <a:latin typeface="Times New Roman" panose="02020603050405020304" pitchFamily="18" charset="0"/>
                    <a:cs typeface="Times New Roman" panose="02020603050405020304" pitchFamily="18" charset="0"/>
                  </a:rPr>
                  <a:t>ERGAS (</a:t>
                </a:r>
                <a:r>
                  <a:rPr lang="en-IN" sz="2200" b="1" dirty="0" err="1">
                    <a:latin typeface="Times New Roman" panose="02020603050405020304" pitchFamily="18" charset="0"/>
                    <a:cs typeface="Times New Roman" panose="02020603050405020304" pitchFamily="18" charset="0"/>
                  </a:rPr>
                  <a:t>Erreur</a:t>
                </a:r>
                <a:r>
                  <a:rPr lang="en-IN" sz="2200" b="1" dirty="0">
                    <a:latin typeface="Times New Roman" panose="02020603050405020304" pitchFamily="18" charset="0"/>
                    <a:cs typeface="Times New Roman" panose="02020603050405020304" pitchFamily="18" charset="0"/>
                  </a:rPr>
                  <a:t> Relative </a:t>
                </a:r>
                <a:r>
                  <a:rPr lang="en-IN" sz="2200" b="1" dirty="0" err="1">
                    <a:latin typeface="Times New Roman" panose="02020603050405020304" pitchFamily="18" charset="0"/>
                    <a:cs typeface="Times New Roman" panose="02020603050405020304" pitchFamily="18" charset="0"/>
                  </a:rPr>
                  <a:t>Globale</a:t>
                </a:r>
                <a:r>
                  <a:rPr lang="en-IN" sz="2200" b="1" dirty="0">
                    <a:latin typeface="Times New Roman" panose="02020603050405020304" pitchFamily="18" charset="0"/>
                    <a:cs typeface="Times New Roman" panose="02020603050405020304" pitchFamily="18" charset="0"/>
                  </a:rPr>
                  <a:t> </a:t>
                </a:r>
                <a:r>
                  <a:rPr lang="en-IN" sz="2200" b="1" dirty="0" err="1">
                    <a:latin typeface="Times New Roman" panose="02020603050405020304" pitchFamily="18" charset="0"/>
                    <a:cs typeface="Times New Roman" panose="02020603050405020304" pitchFamily="18" charset="0"/>
                  </a:rPr>
                  <a:t>Adimensionnele</a:t>
                </a:r>
                <a:r>
                  <a:rPr lang="en-IN" sz="2200" b="1" dirty="0">
                    <a:latin typeface="Times New Roman" panose="02020603050405020304" pitchFamily="18" charset="0"/>
                    <a:cs typeface="Times New Roman" panose="02020603050405020304" pitchFamily="18" charset="0"/>
                  </a:rPr>
                  <a:t> </a:t>
                </a:r>
                <a:r>
                  <a:rPr lang="en-IN" sz="2200" b="1" dirty="0" err="1">
                    <a:latin typeface="Times New Roman" panose="02020603050405020304" pitchFamily="18" charset="0"/>
                    <a:cs typeface="Times New Roman" panose="02020603050405020304" pitchFamily="18" charset="0"/>
                  </a:rPr>
                  <a:t>Synthese</a:t>
                </a:r>
                <a:r>
                  <a:rPr lang="en-IN"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It is used to compute the quality of fused image in terms of normalized average error of each band of processed image. ERGAS indicates quality of radiometric distortion in the fused image.</a:t>
                </a:r>
              </a:p>
              <a:p>
                <a:pPr marL="0" indent="0" algn="l">
                  <a:buNone/>
                </a:pPr>
                <a:r>
                  <a:rPr lang="en-US" sz="2200"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 x= </a:t>
                </a:r>
                <a14:m>
                  <m:oMath xmlns:m="http://schemas.openxmlformats.org/officeDocument/2006/math">
                    <m:r>
                      <a:rPr lang="en-IN" sz="2200" i="1" smtClean="0">
                        <a:latin typeface="Cambria Math" panose="02040503050406030204" pitchFamily="18" charset="0"/>
                      </a:rPr>
                      <m:t>100∗</m:t>
                    </m:r>
                    <m:f>
                      <m:fPr>
                        <m:ctrlPr>
                          <a:rPr lang="en-IN" sz="2200" i="1" smtClean="0">
                            <a:solidFill>
                              <a:srgbClr val="836967"/>
                            </a:solidFill>
                            <a:latin typeface="Cambria Math" panose="02040503050406030204" pitchFamily="18" charset="0"/>
                          </a:rPr>
                        </m:ctrlPr>
                      </m:fPr>
                      <m:num>
                        <m:r>
                          <a:rPr lang="en-IN" sz="2200" i="1" smtClean="0">
                            <a:latin typeface="Cambria Math" panose="02040503050406030204" pitchFamily="18" charset="0"/>
                          </a:rPr>
                          <m:t>ⅆ</m:t>
                        </m:r>
                        <m:sSup>
                          <m:sSupPr>
                            <m:ctrlPr>
                              <a:rPr lang="en-IN" sz="2200" i="1" smtClean="0">
                                <a:solidFill>
                                  <a:srgbClr val="836967"/>
                                </a:solidFill>
                                <a:latin typeface="Cambria Math" panose="02040503050406030204" pitchFamily="18" charset="0"/>
                              </a:rPr>
                            </m:ctrlPr>
                          </m:sSupPr>
                          <m:e>
                            <m:r>
                              <a:rPr lang="en-IN" sz="2200" i="1" smtClean="0">
                                <a:latin typeface="Cambria Math" panose="02040503050406030204" pitchFamily="18" charset="0"/>
                              </a:rPr>
                              <m:t>h</m:t>
                            </m:r>
                          </m:e>
                          <m:sup>
                            <m:r>
                              <a:rPr lang="en-IN" sz="2200" i="1" smtClean="0">
                                <a:latin typeface="Cambria Math" panose="02040503050406030204" pitchFamily="18" charset="0"/>
                              </a:rPr>
                              <m:t>∗</m:t>
                            </m:r>
                          </m:sup>
                        </m:sSup>
                      </m:num>
                      <m:den>
                        <m:r>
                          <a:rPr lang="en-IN" sz="2200" b="0" i="1" smtClean="0">
                            <a:latin typeface="Cambria Math" panose="02040503050406030204" pitchFamily="18" charset="0"/>
                          </a:rPr>
                          <m:t>𝑑𝑙</m:t>
                        </m:r>
                      </m:den>
                    </m:f>
                    <m:rad>
                      <m:radPr>
                        <m:degHide m:val="on"/>
                        <m:ctrlPr>
                          <a:rPr lang="en-IN" sz="2200" i="1" smtClean="0">
                            <a:solidFill>
                              <a:srgbClr val="836967"/>
                            </a:solidFill>
                            <a:latin typeface="Cambria Math" panose="02040503050406030204" pitchFamily="18" charset="0"/>
                          </a:rPr>
                        </m:ctrlPr>
                      </m:radPr>
                      <m:deg/>
                      <m:e>
                        <m:f>
                          <m:fPr>
                            <m:ctrlPr>
                              <a:rPr lang="en-IN" sz="2200" i="1" smtClean="0">
                                <a:solidFill>
                                  <a:srgbClr val="836967"/>
                                </a:solidFill>
                                <a:latin typeface="Cambria Math" panose="02040503050406030204" pitchFamily="18" charset="0"/>
                              </a:rPr>
                            </m:ctrlPr>
                          </m:fPr>
                          <m:num>
                            <m:r>
                              <a:rPr lang="en-IN" sz="2200" i="1" smtClean="0">
                                <a:latin typeface="Cambria Math" panose="02040503050406030204" pitchFamily="18" charset="0"/>
                              </a:rPr>
                              <m:t>1</m:t>
                            </m:r>
                          </m:num>
                          <m:den>
                            <m:r>
                              <a:rPr lang="en-IN" sz="2200" i="1" smtClean="0">
                                <a:latin typeface="Cambria Math" panose="02040503050406030204" pitchFamily="18" charset="0"/>
                              </a:rPr>
                              <m:t>𝑁</m:t>
                            </m:r>
                          </m:den>
                        </m:f>
                        <m:nary>
                          <m:naryPr>
                            <m:chr m:val="∑"/>
                            <m:limLoc m:val="undOvr"/>
                            <m:grow m:val="on"/>
                            <m:ctrlPr>
                              <a:rPr lang="en-IN" sz="2200" i="1" smtClean="0">
                                <a:latin typeface="Cambria Math" panose="02040503050406030204" pitchFamily="18" charset="0"/>
                              </a:rPr>
                            </m:ctrlPr>
                          </m:naryPr>
                          <m:sub>
                            <m:r>
                              <a:rPr lang="en-IN" sz="2200" i="1" smtClean="0">
                                <a:latin typeface="Cambria Math" panose="02040503050406030204" pitchFamily="18" charset="0"/>
                              </a:rPr>
                              <m:t>𝑖</m:t>
                            </m:r>
                            <m:r>
                              <a:rPr lang="en-IN" sz="2200" i="1" smtClean="0">
                                <a:latin typeface="Cambria Math" panose="02040503050406030204" pitchFamily="18" charset="0"/>
                              </a:rPr>
                              <m:t>=1</m:t>
                            </m:r>
                          </m:sub>
                          <m:sup>
                            <m:r>
                              <a:rPr lang="en-IN" sz="2200" i="1" smtClean="0">
                                <a:latin typeface="Cambria Math" panose="02040503050406030204" pitchFamily="18" charset="0"/>
                              </a:rPr>
                              <m:t>𝑁</m:t>
                            </m:r>
                          </m:sup>
                          <m:e>
                            <m:d>
                              <m:dPr>
                                <m:ctrlPr>
                                  <a:rPr lang="en-IN" sz="2200" i="1" smtClean="0">
                                    <a:solidFill>
                                      <a:srgbClr val="836967"/>
                                    </a:solidFill>
                                    <a:latin typeface="Cambria Math" panose="02040503050406030204" pitchFamily="18" charset="0"/>
                                  </a:rPr>
                                </m:ctrlPr>
                              </m:dPr>
                              <m:e>
                                <m:f>
                                  <m:fPr>
                                    <m:ctrlPr>
                                      <a:rPr lang="en-IN" sz="2200" i="1" smtClean="0">
                                        <a:solidFill>
                                          <a:srgbClr val="836967"/>
                                        </a:solidFill>
                                        <a:latin typeface="Cambria Math" panose="02040503050406030204" pitchFamily="18" charset="0"/>
                                      </a:rPr>
                                    </m:ctrlPr>
                                  </m:fPr>
                                  <m:num>
                                    <m:r>
                                      <a:rPr lang="en-IN" sz="2200" i="1" smtClean="0">
                                        <a:latin typeface="Cambria Math" panose="02040503050406030204" pitchFamily="18" charset="0"/>
                                      </a:rPr>
                                      <m:t>𝑅𝑀𝑆𝐸</m:t>
                                    </m:r>
                                    <m:sSup>
                                      <m:sSupPr>
                                        <m:ctrlPr>
                                          <a:rPr lang="en-IN" sz="2200" i="1" smtClean="0">
                                            <a:solidFill>
                                              <a:srgbClr val="836967"/>
                                            </a:solidFill>
                                            <a:latin typeface="Cambria Math" panose="02040503050406030204" pitchFamily="18" charset="0"/>
                                          </a:rPr>
                                        </m:ctrlPr>
                                      </m:sSupPr>
                                      <m:e>
                                        <m:d>
                                          <m:dPr>
                                            <m:ctrlPr>
                                              <a:rPr lang="en-IN" sz="2200" i="1" smtClean="0">
                                                <a:solidFill>
                                                  <a:srgbClr val="836967"/>
                                                </a:solidFill>
                                                <a:latin typeface="Cambria Math" panose="02040503050406030204" pitchFamily="18" charset="0"/>
                                              </a:rPr>
                                            </m:ctrlPr>
                                          </m:dPr>
                                          <m:e>
                                            <m:r>
                                              <a:rPr lang="en-IN" sz="2200" i="1" smtClean="0">
                                                <a:latin typeface="Cambria Math" panose="02040503050406030204" pitchFamily="18" charset="0"/>
                                              </a:rPr>
                                              <m:t>𝑖</m:t>
                                            </m:r>
                                          </m:e>
                                        </m:d>
                                      </m:e>
                                      <m:sup>
                                        <m:r>
                                          <a:rPr lang="en-IN" sz="2200" i="1" smtClean="0">
                                            <a:latin typeface="Cambria Math" panose="02040503050406030204" pitchFamily="18" charset="0"/>
                                          </a:rPr>
                                          <m:t>2</m:t>
                                        </m:r>
                                      </m:sup>
                                    </m:sSup>
                                  </m:num>
                                  <m:den>
                                    <m:r>
                                      <a:rPr lang="en-IN" sz="2200" i="1" smtClean="0">
                                        <a:latin typeface="Cambria Math" panose="02040503050406030204" pitchFamily="18" charset="0"/>
                                      </a:rPr>
                                      <m:t>𝑀</m:t>
                                    </m:r>
                                    <m:r>
                                      <a:rPr lang="en-IN" sz="2200" i="1" smtClean="0">
                                        <a:latin typeface="Cambria Math" panose="02040503050406030204" pitchFamily="18" charset="0"/>
                                      </a:rPr>
                                      <m:t>ⅇ</m:t>
                                    </m:r>
                                    <m:r>
                                      <a:rPr lang="en-IN" sz="2200" i="1" smtClean="0">
                                        <a:latin typeface="Cambria Math" panose="02040503050406030204" pitchFamily="18" charset="0"/>
                                      </a:rPr>
                                      <m:t>𝑎</m:t>
                                    </m:r>
                                    <m:sSub>
                                      <m:sSubPr>
                                        <m:ctrlPr>
                                          <a:rPr lang="en-IN" sz="2200" i="1" smtClean="0">
                                            <a:solidFill>
                                              <a:srgbClr val="836967"/>
                                            </a:solidFill>
                                            <a:latin typeface="Cambria Math" panose="02040503050406030204" pitchFamily="18" charset="0"/>
                                          </a:rPr>
                                        </m:ctrlPr>
                                      </m:sSubPr>
                                      <m:e>
                                        <m:r>
                                          <a:rPr lang="en-IN" sz="2200" i="1" smtClean="0">
                                            <a:latin typeface="Cambria Math" panose="02040503050406030204" pitchFamily="18" charset="0"/>
                                          </a:rPr>
                                          <m:t>𝑛</m:t>
                                        </m:r>
                                      </m:e>
                                      <m:sub>
                                        <m:r>
                                          <a:rPr lang="en-IN" sz="2200" i="1" smtClean="0">
                                            <a:latin typeface="Cambria Math" panose="02040503050406030204" pitchFamily="18" charset="0"/>
                                          </a:rPr>
                                          <m:t>𝑚𝑆</m:t>
                                        </m:r>
                                      </m:sub>
                                    </m:sSub>
                                    <m:sSup>
                                      <m:sSupPr>
                                        <m:ctrlPr>
                                          <a:rPr lang="en-IN" sz="2200" i="1" smtClean="0">
                                            <a:solidFill>
                                              <a:srgbClr val="836967"/>
                                            </a:solidFill>
                                            <a:latin typeface="Cambria Math" panose="02040503050406030204" pitchFamily="18" charset="0"/>
                                          </a:rPr>
                                        </m:ctrlPr>
                                      </m:sSupPr>
                                      <m:e>
                                        <m:d>
                                          <m:dPr>
                                            <m:ctrlPr>
                                              <a:rPr lang="en-IN" sz="2200" i="1" smtClean="0">
                                                <a:solidFill>
                                                  <a:srgbClr val="836967"/>
                                                </a:solidFill>
                                                <a:latin typeface="Cambria Math" panose="02040503050406030204" pitchFamily="18" charset="0"/>
                                              </a:rPr>
                                            </m:ctrlPr>
                                          </m:dPr>
                                          <m:e>
                                            <m:r>
                                              <a:rPr lang="en-IN" sz="2200" i="1" smtClean="0">
                                                <a:latin typeface="Cambria Math" panose="02040503050406030204" pitchFamily="18" charset="0"/>
                                              </a:rPr>
                                              <m:t>𝑖</m:t>
                                            </m:r>
                                          </m:e>
                                        </m:d>
                                      </m:e>
                                      <m:sup>
                                        <m:r>
                                          <a:rPr lang="en-IN" sz="2200" i="1" smtClean="0">
                                            <a:latin typeface="Cambria Math" panose="02040503050406030204" pitchFamily="18" charset="0"/>
                                          </a:rPr>
                                          <m:t>2</m:t>
                                        </m:r>
                                      </m:sup>
                                    </m:sSup>
                                  </m:den>
                                </m:f>
                              </m:e>
                            </m:d>
                          </m:e>
                        </m:nary>
                      </m:e>
                    </m:rad>
                  </m:oMath>
                </a14:m>
                <a:endParaRPr lang="en-US" sz="2200" dirty="0">
                  <a:latin typeface="Times New Roman" panose="02020603050405020304" pitchFamily="18" charset="0"/>
                  <a:cs typeface="Times New Roman" panose="02020603050405020304" pitchFamily="18" charset="0"/>
                </a:endParaRPr>
              </a:p>
              <a:p>
                <a:pPr marL="0" indent="0" algn="l">
                  <a:buNone/>
                </a:pPr>
                <a:r>
                  <a:rPr lang="en-US" sz="2200" dirty="0">
                    <a:latin typeface="Times New Roman" panose="02020603050405020304" pitchFamily="18" charset="0"/>
                    <a:cs typeface="Times New Roman" panose="02020603050405020304" pitchFamily="18" charset="0"/>
                  </a:rPr>
                  <a:t> dh/dl is the ratio of resolution of fused image to the input image ; N is the number of channels ; </a:t>
                </a:r>
                <a:r>
                  <a:rPr lang="en-US" sz="2200" dirty="0" err="1">
                    <a:latin typeface="Times New Roman" panose="02020603050405020304" pitchFamily="18" charset="0"/>
                    <a:cs typeface="Times New Roman" panose="02020603050405020304" pitchFamily="18" charset="0"/>
                  </a:rPr>
                  <a:t>mean</a:t>
                </a:r>
                <a:r>
                  <a:rPr lang="en-US" sz="2200" baseline="-25000" dirty="0" err="1">
                    <a:latin typeface="Times New Roman" panose="02020603050405020304" pitchFamily="18" charset="0"/>
                    <a:cs typeface="Times New Roman" panose="02020603050405020304" pitchFamily="18" charset="0"/>
                  </a:rPr>
                  <a:t>ms</a:t>
                </a:r>
                <a:r>
                  <a:rPr lang="en-US" sz="2200" dirty="0">
                    <a:latin typeface="Times New Roman" panose="02020603050405020304" pitchFamily="18" charset="0"/>
                    <a:cs typeface="Times New Roman" panose="02020603050405020304" pitchFamily="18" charset="0"/>
                  </a:rPr>
                  <a:t> is the mean of each channel of input image  ; and RMSE is the rms error calculated on each band</a:t>
                </a:r>
              </a:p>
              <a:p>
                <a:pPr marL="0" indent="0" algn="l">
                  <a:buNone/>
                </a:pPr>
                <a:endParaRPr lang="en-IN" sz="2200" dirty="0">
                  <a:latin typeface="Times New Roman" panose="02020603050405020304" pitchFamily="18" charset="0"/>
                  <a:cs typeface="Times New Roman" panose="02020603050405020304" pitchFamily="18" charset="0"/>
                </a:endParaRPr>
              </a:p>
              <a:p>
                <a:pPr marL="0" indent="0" algn="l">
                  <a:buNone/>
                </a:pPr>
                <a:r>
                  <a:rPr lang="en-IN" sz="2200" dirty="0">
                    <a:latin typeface="Times New Roman" panose="02020603050405020304" pitchFamily="18" charset="0"/>
                    <a:cs typeface="Times New Roman" panose="02020603050405020304" pitchFamily="18" charset="0"/>
                  </a:rPr>
                  <a:t>4) </a:t>
                </a:r>
                <a:r>
                  <a:rPr lang="en-IN" sz="2200" b="1" dirty="0">
                    <a:latin typeface="Times New Roman" panose="02020603050405020304" pitchFamily="18" charset="0"/>
                    <a:cs typeface="Times New Roman" panose="02020603050405020304" pitchFamily="18" charset="0"/>
                  </a:rPr>
                  <a:t>Universal Quality Index</a:t>
                </a:r>
                <a:r>
                  <a:rPr lang="en-IN"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UQI metric is used to model a any distortion as a combination of three different factors: loss of correlation, luminance distortions, and contrast distortion</a:t>
                </a:r>
              </a:p>
              <a:p>
                <a:pPr marL="0" indent="0" algn="l">
                  <a:buNone/>
                </a:pPr>
                <a:r>
                  <a:rPr lang="en-US" sz="2200" dirty="0">
                    <a:latin typeface="Times New Roman" panose="02020603050405020304" pitchFamily="18" charset="0"/>
                    <a:cs typeface="Times New Roman" panose="02020603050405020304" pitchFamily="18" charset="0"/>
                  </a:rPr>
                  <a:t>				x=</a:t>
                </a:r>
                <a:r>
                  <a:rPr lang="en-IN" sz="2200" dirty="0">
                    <a:solidFill>
                      <a:srgbClr val="836967"/>
                    </a:solidFill>
                  </a:rPr>
                  <a:t> </a:t>
                </a:r>
                <a14:m>
                  <m:oMath xmlns:m="http://schemas.openxmlformats.org/officeDocument/2006/math">
                    <m:f>
                      <m:fPr>
                        <m:ctrlPr>
                          <a:rPr lang="en-IN" sz="2200" i="1" smtClean="0">
                            <a:solidFill>
                              <a:srgbClr val="836967"/>
                            </a:solidFill>
                            <a:latin typeface="Cambria Math" panose="02040503050406030204" pitchFamily="18" charset="0"/>
                          </a:rPr>
                        </m:ctrlPr>
                      </m:fPr>
                      <m:num>
                        <m:r>
                          <a:rPr lang="en-IN" sz="2200" i="1" smtClean="0">
                            <a:latin typeface="Cambria Math" panose="02040503050406030204" pitchFamily="18" charset="0"/>
                          </a:rPr>
                          <m:t>4</m:t>
                        </m:r>
                        <m:r>
                          <a:rPr lang="en-IN" sz="2200" i="1" smtClean="0">
                            <a:latin typeface="Cambria Math" panose="02040503050406030204" pitchFamily="18" charset="0"/>
                          </a:rPr>
                          <m:t>𝜎</m:t>
                        </m:r>
                        <m:r>
                          <a:rPr lang="en-IN" sz="2200" i="1" smtClean="0">
                            <a:latin typeface="Cambria Math" panose="02040503050406030204" pitchFamily="18" charset="0"/>
                          </a:rPr>
                          <m:t>𝑥𝑦</m:t>
                        </m:r>
                        <m:r>
                          <a:rPr lang="en-IN" sz="2200" i="1" smtClean="0">
                            <a:latin typeface="Cambria Math" panose="02040503050406030204" pitchFamily="18" charset="0"/>
                          </a:rPr>
                          <m:t>⋅</m:t>
                        </m:r>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𝑥</m:t>
                            </m:r>
                          </m:e>
                        </m:acc>
                        <m:r>
                          <a:rPr lang="en-IN" sz="2200" i="1" smtClean="0">
                            <a:latin typeface="Cambria Math" panose="02040503050406030204" pitchFamily="18" charset="0"/>
                          </a:rPr>
                          <m:t>⋅</m:t>
                        </m:r>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𝑦</m:t>
                            </m:r>
                          </m:e>
                        </m:acc>
                      </m:num>
                      <m:den>
                        <m:d>
                          <m:dPr>
                            <m:ctrlPr>
                              <a:rPr lang="en-IN" sz="2200" i="1" smtClean="0">
                                <a:solidFill>
                                  <a:srgbClr val="836967"/>
                                </a:solidFill>
                                <a:latin typeface="Cambria Math" panose="02040503050406030204" pitchFamily="18" charset="0"/>
                              </a:rPr>
                            </m:ctrlPr>
                          </m:dPr>
                          <m:e>
                            <m:sSubSup>
                              <m:sSubSupPr>
                                <m:ctrlPr>
                                  <a:rPr lang="en-IN" sz="2200" i="1" smtClean="0">
                                    <a:solidFill>
                                      <a:srgbClr val="836967"/>
                                    </a:solidFill>
                                    <a:latin typeface="Cambria Math" panose="02040503050406030204" pitchFamily="18" charset="0"/>
                                  </a:rPr>
                                </m:ctrlPr>
                              </m:sSubSupPr>
                              <m:e>
                                <m:r>
                                  <a:rPr lang="en-IN" sz="2200" i="1" smtClean="0">
                                    <a:latin typeface="Cambria Math" panose="02040503050406030204" pitchFamily="18" charset="0"/>
                                  </a:rPr>
                                  <m:t>𝜎</m:t>
                                </m:r>
                              </m:e>
                              <m:sub>
                                <m:r>
                                  <a:rPr lang="en-IN" sz="2200" i="1" smtClean="0">
                                    <a:latin typeface="Cambria Math" panose="02040503050406030204" pitchFamily="18" charset="0"/>
                                  </a:rPr>
                                  <m:t>𝑥</m:t>
                                </m:r>
                              </m:sub>
                              <m:sup>
                                <m:r>
                                  <a:rPr lang="en-IN" sz="2200" i="1" smtClean="0">
                                    <a:latin typeface="Cambria Math" panose="02040503050406030204" pitchFamily="18" charset="0"/>
                                  </a:rPr>
                                  <m:t>2</m:t>
                                </m:r>
                              </m:sup>
                            </m:sSubSup>
                            <m:r>
                              <a:rPr lang="en-IN" sz="2200" i="1" smtClean="0">
                                <a:latin typeface="Cambria Math" panose="02040503050406030204" pitchFamily="18" charset="0"/>
                              </a:rPr>
                              <m:t>+</m:t>
                            </m:r>
                            <m:sSubSup>
                              <m:sSubSupPr>
                                <m:ctrlPr>
                                  <a:rPr lang="en-IN" sz="2200" i="1" smtClean="0">
                                    <a:solidFill>
                                      <a:srgbClr val="836967"/>
                                    </a:solidFill>
                                    <a:latin typeface="Cambria Math" panose="02040503050406030204" pitchFamily="18" charset="0"/>
                                  </a:rPr>
                                </m:ctrlPr>
                              </m:sSubSupPr>
                              <m:e>
                                <m:r>
                                  <a:rPr lang="en-IN" sz="2200" i="1" smtClean="0">
                                    <a:latin typeface="Cambria Math" panose="02040503050406030204" pitchFamily="18" charset="0"/>
                                  </a:rPr>
                                  <m:t>𝜎</m:t>
                                </m:r>
                              </m:e>
                              <m:sub>
                                <m:r>
                                  <a:rPr lang="en-IN" sz="2200" i="1" smtClean="0">
                                    <a:latin typeface="Cambria Math" panose="02040503050406030204" pitchFamily="18" charset="0"/>
                                  </a:rPr>
                                  <m:t>𝑦</m:t>
                                </m:r>
                              </m:sub>
                              <m:sup>
                                <m:r>
                                  <a:rPr lang="en-IN" sz="2200" i="1" smtClean="0">
                                    <a:latin typeface="Cambria Math" panose="02040503050406030204" pitchFamily="18" charset="0"/>
                                  </a:rPr>
                                  <m:t>2</m:t>
                                </m:r>
                              </m:sup>
                            </m:sSubSup>
                          </m:e>
                        </m:d>
                        <m:d>
                          <m:dPr>
                            <m:ctrlPr>
                              <a:rPr lang="en-IN" sz="2200" i="1" smtClean="0">
                                <a:solidFill>
                                  <a:srgbClr val="836967"/>
                                </a:solidFill>
                                <a:latin typeface="Cambria Math" panose="02040503050406030204" pitchFamily="18" charset="0"/>
                              </a:rPr>
                            </m:ctrlPr>
                          </m:dPr>
                          <m:e>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𝑥</m:t>
                                </m:r>
                              </m:e>
                            </m:acc>
                            <m:r>
                              <a:rPr lang="en-IN" sz="2200" b="0" i="1" baseline="30000" smtClean="0">
                                <a:latin typeface="Cambria Math" panose="02040503050406030204" pitchFamily="18" charset="0"/>
                              </a:rPr>
                              <m:t>2</m:t>
                            </m:r>
                            <m:r>
                              <a:rPr lang="en-IN" sz="2200" i="1" smtClean="0">
                                <a:latin typeface="Cambria Math" panose="02040503050406030204" pitchFamily="18" charset="0"/>
                              </a:rPr>
                              <m:t>+</m:t>
                            </m:r>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𝑦</m:t>
                                </m:r>
                              </m:e>
                            </m:acc>
                            <m:r>
                              <a:rPr lang="en-IN" sz="2200" i="1" baseline="30000" smtClean="0">
                                <a:latin typeface="Cambria Math" panose="02040503050406030204" pitchFamily="18" charset="0"/>
                              </a:rPr>
                              <m:t>2</m:t>
                            </m:r>
                          </m:e>
                        </m:d>
                      </m:den>
                    </m:f>
                  </m:oMath>
                </a14:m>
                <a:endParaRPr lang="en-US" sz="2200" i="1" baseline="30000" dirty="0">
                  <a:latin typeface="Cambria Math" panose="02040503050406030204" pitchFamily="18" charset="0"/>
                </a:endParaRPr>
              </a:p>
              <a:p>
                <a:pPr marL="0" indent="0" algn="l">
                  <a:buNone/>
                </a:pPr>
                <a14:m>
                  <m:oMath xmlns:m="http://schemas.openxmlformats.org/officeDocument/2006/math">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𝑥</m:t>
                        </m:r>
                      </m:e>
                    </m:acc>
                    <m:r>
                      <a:rPr lang="en-US" sz="2200" b="0" i="1" smtClean="0">
                        <a:latin typeface="Cambria Math" panose="02040503050406030204" pitchFamily="18" charset="0"/>
                      </a:rPr>
                      <m:t> </m:t>
                    </m:r>
                  </m:oMath>
                </a14:m>
                <a:r>
                  <a:rPr lang="en-IN" sz="2200" dirty="0">
                    <a:latin typeface="Times New Roman" panose="02020603050405020304" pitchFamily="18" charset="0"/>
                    <a:cs typeface="Times New Roman" panose="02020603050405020304" pitchFamily="18" charset="0"/>
                  </a:rPr>
                  <a:t>is the mean of input image ; </a:t>
                </a:r>
                <a14:m>
                  <m:oMath xmlns:m="http://schemas.openxmlformats.org/officeDocument/2006/math">
                    <m:acc>
                      <m:accPr>
                        <m:chr m:val="̅"/>
                        <m:ctrlPr>
                          <a:rPr lang="en-IN" sz="2200" i="1" smtClean="0">
                            <a:solidFill>
                              <a:srgbClr val="836967"/>
                            </a:solidFill>
                            <a:latin typeface="Cambria Math" panose="02040503050406030204" pitchFamily="18" charset="0"/>
                          </a:rPr>
                        </m:ctrlPr>
                      </m:accPr>
                      <m:e>
                        <m:r>
                          <a:rPr lang="en-IN" sz="2200" i="1" smtClean="0">
                            <a:latin typeface="Cambria Math" panose="02040503050406030204" pitchFamily="18" charset="0"/>
                          </a:rPr>
                          <m:t>𝑦</m:t>
                        </m:r>
                      </m:e>
                    </m:acc>
                  </m:oMath>
                </a14:m>
                <a:r>
                  <a:rPr lang="en-IN" sz="2200" dirty="0">
                    <a:latin typeface="Times New Roman" panose="02020603050405020304" pitchFamily="18" charset="0"/>
                    <a:cs typeface="Times New Roman" panose="02020603050405020304" pitchFamily="18" charset="0"/>
                  </a:rPr>
                  <a:t> is the mean of fused image ; </a:t>
                </a:r>
                <a14:m>
                  <m:oMath xmlns:m="http://schemas.openxmlformats.org/officeDocument/2006/math">
                    <m:sSub>
                      <m:sSubPr>
                        <m:ctrlPr>
                          <a:rPr lang="en-IN" sz="2200" i="1" smtClean="0">
                            <a:solidFill>
                              <a:srgbClr val="836967"/>
                            </a:solidFill>
                            <a:latin typeface="Cambria Math" panose="02040503050406030204" pitchFamily="18" charset="0"/>
                          </a:rPr>
                        </m:ctrlPr>
                      </m:sSubPr>
                      <m:e>
                        <m:r>
                          <a:rPr lang="en-IN" sz="2200" i="1" smtClean="0">
                            <a:latin typeface="Cambria Math" panose="02040503050406030204" pitchFamily="18" charset="0"/>
                          </a:rPr>
                          <m:t>𝜎</m:t>
                        </m:r>
                      </m:e>
                      <m:sub>
                        <m:r>
                          <a:rPr lang="en-US" sz="2200" b="0" i="1" smtClean="0">
                            <a:latin typeface="Cambria Math" panose="02040503050406030204" pitchFamily="18" charset="0"/>
                          </a:rPr>
                          <m:t>𝑥</m:t>
                        </m:r>
                        <m:r>
                          <a:rPr lang="en-US" sz="2200" b="0" i="1" smtClean="0">
                            <a:latin typeface="Cambria Math" panose="02040503050406030204" pitchFamily="18" charset="0"/>
                          </a:rPr>
                          <m:t> </m:t>
                        </m:r>
                      </m:sub>
                    </m:sSub>
                  </m:oMath>
                </a14:m>
                <a:r>
                  <a:rPr lang="en-IN" sz="2200" dirty="0">
                    <a:latin typeface="Times New Roman" panose="02020603050405020304" pitchFamily="18" charset="0"/>
                    <a:cs typeface="Times New Roman" panose="02020603050405020304" pitchFamily="18" charset="0"/>
                  </a:rPr>
                  <a:t> and</a:t>
                </a:r>
                <a14:m>
                  <m:oMath xmlns:m="http://schemas.openxmlformats.org/officeDocument/2006/math">
                    <m:sSub>
                      <m:sSubPr>
                        <m:ctrlPr>
                          <a:rPr lang="en-IN" sz="2200" i="1" smtClean="0">
                            <a:solidFill>
                              <a:srgbClr val="836967"/>
                            </a:solidFill>
                            <a:latin typeface="Cambria Math" panose="02040503050406030204" pitchFamily="18" charset="0"/>
                          </a:rPr>
                        </m:ctrlPr>
                      </m:sSubPr>
                      <m:e>
                        <m:r>
                          <a:rPr lang="en-US" sz="2200" b="0" i="1" smtClean="0">
                            <a:solidFill>
                              <a:srgbClr val="836967"/>
                            </a:solidFill>
                            <a:latin typeface="Cambria Math" panose="02040503050406030204" pitchFamily="18" charset="0"/>
                          </a:rPr>
                          <m:t>  </m:t>
                        </m:r>
                        <m:r>
                          <a:rPr lang="en-IN" sz="2200" i="1" smtClean="0">
                            <a:latin typeface="Cambria Math" panose="02040503050406030204" pitchFamily="18" charset="0"/>
                          </a:rPr>
                          <m:t>𝜎</m:t>
                        </m:r>
                      </m:e>
                      <m:sub>
                        <m:r>
                          <a:rPr lang="en-IN" sz="2200" i="1" smtClean="0">
                            <a:latin typeface="Cambria Math" panose="02040503050406030204" pitchFamily="18" charset="0"/>
                          </a:rPr>
                          <m:t>𝑦</m:t>
                        </m:r>
                      </m:sub>
                    </m:sSub>
                  </m:oMath>
                </a14:m>
                <a:r>
                  <a:rPr lang="en-IN" sz="2200" dirty="0">
                    <a:latin typeface="Times New Roman" panose="02020603050405020304" pitchFamily="18" charset="0"/>
                    <a:cs typeface="Times New Roman" panose="02020603050405020304" pitchFamily="18" charset="0"/>
                  </a:rPr>
                  <a:t>  is the standard deviation of input and output images respectively</a:t>
                </a:r>
              </a:p>
              <a:p>
                <a:pPr marL="0" indent="0">
                  <a:buNone/>
                </a:pPr>
                <a:endParaRPr lang="en-IN" dirty="0"/>
              </a:p>
            </p:txBody>
          </p:sp>
        </mc:Choice>
        <mc:Fallback>
          <p:sp>
            <p:nvSpPr>
              <p:cNvPr id="3" name="Content Placeholder 2">
                <a:extLst>
                  <a:ext uri="{FF2B5EF4-FFF2-40B4-BE49-F238E27FC236}">
                    <a16:creationId xmlns:a16="http://schemas.microsoft.com/office/drawing/2014/main" id="{BA35ED09-27A7-837F-4285-98436898FDFE}"/>
                  </a:ext>
                </a:extLst>
              </p:cNvPr>
              <p:cNvSpPr>
                <a:spLocks noGrp="1" noRot="1" noChangeAspect="1" noMove="1" noResize="1" noEditPoints="1" noAdjustHandles="1" noChangeArrowheads="1" noChangeShapeType="1" noTextEdit="1"/>
              </p:cNvSpPr>
              <p:nvPr>
                <p:ph idx="1"/>
              </p:nvPr>
            </p:nvSpPr>
            <p:spPr>
              <a:xfrm>
                <a:off x="838200" y="578498"/>
                <a:ext cx="10515600" cy="5561045"/>
              </a:xfrm>
              <a:blipFill>
                <a:blip r:embed="rId2"/>
                <a:stretch>
                  <a:fillRect l="-754" t="-1974" r="-1217"/>
                </a:stretch>
              </a:blipFill>
            </p:spPr>
            <p:txBody>
              <a:bodyPr/>
              <a:lstStyle/>
              <a:p>
                <a:r>
                  <a:rPr lang="en-IN">
                    <a:noFill/>
                  </a:rPr>
                  <a:t> </a:t>
                </a:r>
              </a:p>
            </p:txBody>
          </p:sp>
        </mc:Fallback>
      </mc:AlternateContent>
    </p:spTree>
    <p:extLst>
      <p:ext uri="{BB962C8B-B14F-4D97-AF65-F5344CB8AC3E}">
        <p14:creationId xmlns:p14="http://schemas.microsoft.com/office/powerpoint/2010/main" val="3953382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313C-A8EA-642C-8045-A98212C1D2DB}"/>
              </a:ext>
            </a:extLst>
          </p:cNvPr>
          <p:cNvSpPr>
            <a:spLocks noGrp="1"/>
          </p:cNvSpPr>
          <p:nvPr>
            <p:ph type="title"/>
          </p:nvPr>
        </p:nvSpPr>
        <p:spPr>
          <a:xfrm>
            <a:off x="838200" y="233266"/>
            <a:ext cx="10515600" cy="550505"/>
          </a:xfrm>
        </p:spPr>
        <p:txBody>
          <a:bodyPr>
            <a:normAutofit/>
          </a:bodyPr>
          <a:lstStyle/>
          <a:p>
            <a:r>
              <a:rPr lang="en-IN" sz="3200" b="1" dirty="0">
                <a:latin typeface="Times New Roman" panose="02020603050405020304" pitchFamily="18" charset="0"/>
                <a:cs typeface="Times New Roman" panose="02020603050405020304" pitchFamily="18" charset="0"/>
              </a:rPr>
              <a:t>Metrics comparison </a:t>
            </a:r>
          </a:p>
        </p:txBody>
      </p:sp>
      <p:graphicFrame>
        <p:nvGraphicFramePr>
          <p:cNvPr id="4" name="Table 4">
            <a:extLst>
              <a:ext uri="{FF2B5EF4-FFF2-40B4-BE49-F238E27FC236}">
                <a16:creationId xmlns:a16="http://schemas.microsoft.com/office/drawing/2014/main" id="{64AA33FE-69B0-0739-B2C4-D432DEB607B7}"/>
              </a:ext>
            </a:extLst>
          </p:cNvPr>
          <p:cNvGraphicFramePr>
            <a:graphicFrameLocks noGrp="1"/>
          </p:cNvGraphicFramePr>
          <p:nvPr>
            <p:extLst>
              <p:ext uri="{D42A27DB-BD31-4B8C-83A1-F6EECF244321}">
                <p14:modId xmlns:p14="http://schemas.microsoft.com/office/powerpoint/2010/main" val="1855532487"/>
              </p:ext>
            </p:extLst>
          </p:nvPr>
        </p:nvGraphicFramePr>
        <p:xfrm>
          <a:off x="838199" y="745064"/>
          <a:ext cx="10853058" cy="5749040"/>
        </p:xfrm>
        <a:graphic>
          <a:graphicData uri="http://schemas.openxmlformats.org/drawingml/2006/table">
            <a:tbl>
              <a:tblPr firstRow="1" bandRow="1">
                <a:tableStyleId>{5940675A-B579-460E-94D1-54222C63F5DA}</a:tableStyleId>
              </a:tblPr>
              <a:tblGrid>
                <a:gridCol w="1808843">
                  <a:extLst>
                    <a:ext uri="{9D8B030D-6E8A-4147-A177-3AD203B41FA5}">
                      <a16:colId xmlns:a16="http://schemas.microsoft.com/office/drawing/2014/main" val="51502311"/>
                    </a:ext>
                  </a:extLst>
                </a:gridCol>
                <a:gridCol w="1808843">
                  <a:extLst>
                    <a:ext uri="{9D8B030D-6E8A-4147-A177-3AD203B41FA5}">
                      <a16:colId xmlns:a16="http://schemas.microsoft.com/office/drawing/2014/main" val="1349430858"/>
                    </a:ext>
                  </a:extLst>
                </a:gridCol>
                <a:gridCol w="1808843">
                  <a:extLst>
                    <a:ext uri="{9D8B030D-6E8A-4147-A177-3AD203B41FA5}">
                      <a16:colId xmlns:a16="http://schemas.microsoft.com/office/drawing/2014/main" val="3488273291"/>
                    </a:ext>
                  </a:extLst>
                </a:gridCol>
                <a:gridCol w="1808843">
                  <a:extLst>
                    <a:ext uri="{9D8B030D-6E8A-4147-A177-3AD203B41FA5}">
                      <a16:colId xmlns:a16="http://schemas.microsoft.com/office/drawing/2014/main" val="4241639004"/>
                    </a:ext>
                  </a:extLst>
                </a:gridCol>
                <a:gridCol w="1808843">
                  <a:extLst>
                    <a:ext uri="{9D8B030D-6E8A-4147-A177-3AD203B41FA5}">
                      <a16:colId xmlns:a16="http://schemas.microsoft.com/office/drawing/2014/main" val="3433943110"/>
                    </a:ext>
                  </a:extLst>
                </a:gridCol>
                <a:gridCol w="1808843">
                  <a:extLst>
                    <a:ext uri="{9D8B030D-6E8A-4147-A177-3AD203B41FA5}">
                      <a16:colId xmlns:a16="http://schemas.microsoft.com/office/drawing/2014/main" val="1176271790"/>
                    </a:ext>
                  </a:extLst>
                </a:gridCol>
              </a:tblGrid>
              <a:tr h="1149808">
                <a:tc>
                  <a:txBody>
                    <a:bodyPr/>
                    <a:lstStyle/>
                    <a:p>
                      <a:r>
                        <a:rPr lang="en-IN" dirty="0">
                          <a:latin typeface="Times New Roman" panose="02020603050405020304" pitchFamily="18" charset="0"/>
                          <a:cs typeface="Times New Roman" panose="02020603050405020304" pitchFamily="18" charset="0"/>
                        </a:rPr>
                        <a:t>Methods</a:t>
                      </a:r>
                    </a:p>
                  </a:txBody>
                  <a:tcPr/>
                </a:tc>
                <a:tc>
                  <a:txBody>
                    <a:bodyPr/>
                    <a:lstStyle/>
                    <a:p>
                      <a:r>
                        <a:rPr lang="en-IN" dirty="0">
                          <a:latin typeface="Times New Roman" panose="02020603050405020304" pitchFamily="18" charset="0"/>
                          <a:cs typeface="Times New Roman" panose="02020603050405020304" pitchFamily="18" charset="0"/>
                        </a:rPr>
                        <a:t>IHS</a:t>
                      </a:r>
                    </a:p>
                  </a:txBody>
                  <a:tcPr/>
                </a:tc>
                <a:tc>
                  <a:txBody>
                    <a:bodyPr/>
                    <a:lstStyle/>
                    <a:p>
                      <a:r>
                        <a:rPr lang="en-IN" dirty="0">
                          <a:latin typeface="Times New Roman" panose="02020603050405020304" pitchFamily="18" charset="0"/>
                          <a:cs typeface="Times New Roman" panose="02020603050405020304" pitchFamily="18" charset="0"/>
                        </a:rPr>
                        <a:t>Gram-Schmidt</a:t>
                      </a:r>
                    </a:p>
                  </a:txBody>
                  <a:tcPr/>
                </a:tc>
                <a:tc>
                  <a:txBody>
                    <a:bodyPr/>
                    <a:lstStyle/>
                    <a:p>
                      <a:r>
                        <a:rPr lang="en-IN" dirty="0">
                          <a:latin typeface="Times New Roman" panose="02020603050405020304" pitchFamily="18" charset="0"/>
                          <a:cs typeface="Times New Roman" panose="02020603050405020304" pitchFamily="18" charset="0"/>
                        </a:rPr>
                        <a:t>PCA</a:t>
                      </a:r>
                    </a:p>
                  </a:txBody>
                  <a:tcPr/>
                </a:tc>
                <a:tc>
                  <a:txBody>
                    <a:bodyPr/>
                    <a:lstStyle/>
                    <a:p>
                      <a:r>
                        <a:rPr lang="en-IN" dirty="0">
                          <a:latin typeface="Times New Roman" panose="02020603050405020304" pitchFamily="18" charset="0"/>
                          <a:cs typeface="Times New Roman" panose="02020603050405020304" pitchFamily="18" charset="0"/>
                        </a:rPr>
                        <a:t>Substitution </a:t>
                      </a:r>
                    </a:p>
                    <a:p>
                      <a:r>
                        <a:rPr lang="en-IN" dirty="0">
                          <a:latin typeface="Times New Roman" panose="02020603050405020304" pitchFamily="18" charset="0"/>
                          <a:cs typeface="Times New Roman" panose="02020603050405020304" pitchFamily="18" charset="0"/>
                        </a:rPr>
                        <a:t>Wavelet</a:t>
                      </a:r>
                    </a:p>
                  </a:txBody>
                  <a:tcPr/>
                </a:tc>
                <a:tc>
                  <a:txBody>
                    <a:bodyPr/>
                    <a:lstStyle/>
                    <a:p>
                      <a:r>
                        <a:rPr lang="en-IN" dirty="0">
                          <a:latin typeface="Times New Roman" panose="02020603050405020304" pitchFamily="18" charset="0"/>
                          <a:cs typeface="Times New Roman" panose="02020603050405020304" pitchFamily="18" charset="0"/>
                        </a:rPr>
                        <a:t>Addition </a:t>
                      </a:r>
                    </a:p>
                    <a:p>
                      <a:r>
                        <a:rPr lang="en-IN" dirty="0">
                          <a:latin typeface="Times New Roman" panose="02020603050405020304" pitchFamily="18" charset="0"/>
                          <a:cs typeface="Times New Roman" panose="02020603050405020304" pitchFamily="18" charset="0"/>
                        </a:rPr>
                        <a:t>Wavelet</a:t>
                      </a:r>
                    </a:p>
                  </a:txBody>
                  <a:tcPr/>
                </a:tc>
                <a:extLst>
                  <a:ext uri="{0D108BD9-81ED-4DB2-BD59-A6C34878D82A}">
                    <a16:rowId xmlns:a16="http://schemas.microsoft.com/office/drawing/2014/main" val="730788615"/>
                  </a:ext>
                </a:extLst>
              </a:tr>
              <a:tr h="1149808">
                <a:tc>
                  <a:txBody>
                    <a:bodyPr/>
                    <a:lstStyle/>
                    <a:p>
                      <a:r>
                        <a:rPr lang="en-IN" dirty="0">
                          <a:latin typeface="Times New Roman" panose="02020603050405020304" pitchFamily="18" charset="0"/>
                          <a:cs typeface="Times New Roman" panose="02020603050405020304" pitchFamily="18" charset="0"/>
                        </a:rPr>
                        <a:t>Root Mean Square Error (RMSE)</a:t>
                      </a:r>
                    </a:p>
                  </a:txBody>
                  <a:tcPr/>
                </a:tc>
                <a:tc>
                  <a:txBody>
                    <a:bodyPr/>
                    <a:lstStyle/>
                    <a:p>
                      <a:r>
                        <a:rPr lang="en-IN" dirty="0">
                          <a:latin typeface="Times New Roman" panose="02020603050405020304" pitchFamily="18" charset="0"/>
                          <a:cs typeface="Times New Roman" panose="02020603050405020304" pitchFamily="18" charset="0"/>
                        </a:rPr>
                        <a:t>142.9389</a:t>
                      </a:r>
                    </a:p>
                  </a:txBody>
                  <a:tcPr/>
                </a:tc>
                <a:tc>
                  <a:txBody>
                    <a:bodyPr/>
                    <a:lstStyle/>
                    <a:p>
                      <a:r>
                        <a:rPr lang="en-IN" dirty="0">
                          <a:latin typeface="Times New Roman" panose="02020603050405020304" pitchFamily="18" charset="0"/>
                          <a:cs typeface="Times New Roman" panose="02020603050405020304" pitchFamily="18" charset="0"/>
                        </a:rPr>
                        <a:t>65.795</a:t>
                      </a:r>
                    </a:p>
                  </a:txBody>
                  <a:tcPr/>
                </a:tc>
                <a:tc>
                  <a:txBody>
                    <a:bodyPr/>
                    <a:lstStyle/>
                    <a:p>
                      <a:r>
                        <a:rPr lang="en-IN" dirty="0">
                          <a:latin typeface="Times New Roman" panose="02020603050405020304" pitchFamily="18" charset="0"/>
                          <a:cs typeface="Times New Roman" panose="02020603050405020304" pitchFamily="18" charset="0"/>
                        </a:rPr>
                        <a:t>1.8445e-11</a:t>
                      </a:r>
                    </a:p>
                  </a:txBody>
                  <a:tcPr/>
                </a:tc>
                <a:tc>
                  <a:txBody>
                    <a:bodyPr/>
                    <a:lstStyle/>
                    <a:p>
                      <a:r>
                        <a:rPr lang="en-IN" dirty="0">
                          <a:latin typeface="Times New Roman" panose="02020603050405020304" pitchFamily="18" charset="0"/>
                          <a:cs typeface="Times New Roman" panose="02020603050405020304" pitchFamily="18" charset="0"/>
                        </a:rPr>
                        <a:t>1042.471</a:t>
                      </a:r>
                    </a:p>
                  </a:txBody>
                  <a:tcPr/>
                </a:tc>
                <a:tc>
                  <a:txBody>
                    <a:bodyPr/>
                    <a:lstStyle/>
                    <a:p>
                      <a:r>
                        <a:rPr lang="en-IN" dirty="0">
                          <a:latin typeface="Times New Roman" panose="02020603050405020304" pitchFamily="18" charset="0"/>
                          <a:cs typeface="Times New Roman" panose="02020603050405020304" pitchFamily="18" charset="0"/>
                        </a:rPr>
                        <a:t>5588.0227</a:t>
                      </a:r>
                    </a:p>
                  </a:txBody>
                  <a:tcPr/>
                </a:tc>
                <a:extLst>
                  <a:ext uri="{0D108BD9-81ED-4DB2-BD59-A6C34878D82A}">
                    <a16:rowId xmlns:a16="http://schemas.microsoft.com/office/drawing/2014/main" val="1632444326"/>
                  </a:ext>
                </a:extLst>
              </a:tr>
              <a:tr h="1149808">
                <a:tc>
                  <a:txBody>
                    <a:bodyPr/>
                    <a:lstStyle/>
                    <a:p>
                      <a:r>
                        <a:rPr lang="en-IN" dirty="0">
                          <a:latin typeface="Times New Roman" panose="02020603050405020304" pitchFamily="18" charset="0"/>
                          <a:cs typeface="Times New Roman" panose="02020603050405020304" pitchFamily="18" charset="0"/>
                        </a:rPr>
                        <a:t>Spectral Angle</a:t>
                      </a:r>
                    </a:p>
                    <a:p>
                      <a:r>
                        <a:rPr lang="en-IN" dirty="0">
                          <a:latin typeface="Times New Roman" panose="02020603050405020304" pitchFamily="18" charset="0"/>
                          <a:cs typeface="Times New Roman" panose="02020603050405020304" pitchFamily="18" charset="0"/>
                        </a:rPr>
                        <a:t>Mapper(SAM)</a:t>
                      </a:r>
                    </a:p>
                  </a:txBody>
                  <a:tcPr/>
                </a:tc>
                <a:tc>
                  <a:txBody>
                    <a:bodyPr/>
                    <a:lstStyle/>
                    <a:p>
                      <a:r>
                        <a:rPr lang="en-IN" dirty="0">
                          <a:latin typeface="Times New Roman" panose="02020603050405020304" pitchFamily="18" charset="0"/>
                          <a:cs typeface="Times New Roman" panose="02020603050405020304" pitchFamily="18" charset="0"/>
                        </a:rPr>
                        <a:t>0.981</a:t>
                      </a:r>
                    </a:p>
                  </a:txBody>
                  <a:tcPr/>
                </a:tc>
                <a:tc>
                  <a:txBody>
                    <a:bodyPr/>
                    <a:lstStyle/>
                    <a:p>
                      <a:r>
                        <a:rPr lang="en-IN" dirty="0">
                          <a:latin typeface="Times New Roman" panose="02020603050405020304" pitchFamily="18" charset="0"/>
                          <a:cs typeface="Times New Roman" panose="02020603050405020304" pitchFamily="18" charset="0"/>
                        </a:rPr>
                        <a:t>5.873e-09</a:t>
                      </a:r>
                    </a:p>
                  </a:txBody>
                  <a:tcPr/>
                </a:tc>
                <a:tc>
                  <a:txBody>
                    <a:bodyPr/>
                    <a:lstStyle/>
                    <a:p>
                      <a:r>
                        <a:rPr lang="en-IN" dirty="0">
                          <a:latin typeface="Times New Roman" panose="02020603050405020304" pitchFamily="18" charset="0"/>
                          <a:cs typeface="Times New Roman" panose="02020603050405020304" pitchFamily="18" charset="0"/>
                        </a:rPr>
                        <a:t>1</a:t>
                      </a:r>
                    </a:p>
                  </a:txBody>
                  <a:tcPr/>
                </a:tc>
                <a:tc>
                  <a:txBody>
                    <a:bodyPr/>
                    <a:lstStyle/>
                    <a:p>
                      <a:r>
                        <a:rPr lang="en-IN" dirty="0">
                          <a:latin typeface="Times New Roman" panose="02020603050405020304" pitchFamily="18" charset="0"/>
                          <a:cs typeface="Times New Roman" panose="02020603050405020304" pitchFamily="18" charset="0"/>
                        </a:rPr>
                        <a:t>0.949</a:t>
                      </a:r>
                    </a:p>
                  </a:txBody>
                  <a:tcPr/>
                </a:tc>
                <a:tc>
                  <a:txBody>
                    <a:bodyPr/>
                    <a:lstStyle/>
                    <a:p>
                      <a:r>
                        <a:rPr lang="en-IN" dirty="0">
                          <a:latin typeface="Times New Roman" panose="02020603050405020304" pitchFamily="18" charset="0"/>
                          <a:cs typeface="Times New Roman" panose="02020603050405020304" pitchFamily="18" charset="0"/>
                        </a:rPr>
                        <a:t>0.8347</a:t>
                      </a:r>
                    </a:p>
                  </a:txBody>
                  <a:tcPr/>
                </a:tc>
                <a:extLst>
                  <a:ext uri="{0D108BD9-81ED-4DB2-BD59-A6C34878D82A}">
                    <a16:rowId xmlns:a16="http://schemas.microsoft.com/office/drawing/2014/main" val="296614116"/>
                  </a:ext>
                </a:extLst>
              </a:tr>
              <a:tr h="1149808">
                <a:tc>
                  <a:txBody>
                    <a:bodyPr/>
                    <a:lstStyle/>
                    <a:p>
                      <a:r>
                        <a:rPr lang="en-IN" dirty="0">
                          <a:latin typeface="Times New Roman" panose="02020603050405020304" pitchFamily="18" charset="0"/>
                          <a:cs typeface="Times New Roman" panose="02020603050405020304" pitchFamily="18" charset="0"/>
                        </a:rPr>
                        <a:t>Universal Quality Index (UQI)</a:t>
                      </a:r>
                    </a:p>
                  </a:txBody>
                  <a:tcPr/>
                </a:tc>
                <a:tc>
                  <a:txBody>
                    <a:bodyPr/>
                    <a:lstStyle/>
                    <a:p>
                      <a:r>
                        <a:rPr lang="en-IN" dirty="0">
                          <a:latin typeface="Times New Roman" panose="02020603050405020304" pitchFamily="18" charset="0"/>
                          <a:cs typeface="Times New Roman" panose="02020603050405020304" pitchFamily="18" charset="0"/>
                        </a:rPr>
                        <a:t>0.8871</a:t>
                      </a:r>
                    </a:p>
                  </a:txBody>
                  <a:tcPr/>
                </a:tc>
                <a:tc>
                  <a:txBody>
                    <a:bodyPr/>
                    <a:lstStyle/>
                    <a:p>
                      <a:r>
                        <a:rPr lang="en-IN" dirty="0">
                          <a:latin typeface="Times New Roman" panose="02020603050405020304" pitchFamily="18" charset="0"/>
                          <a:cs typeface="Times New Roman" panose="02020603050405020304" pitchFamily="18" charset="0"/>
                        </a:rPr>
                        <a:t>0.9703</a:t>
                      </a:r>
                    </a:p>
                  </a:txBody>
                  <a:tcPr/>
                </a:tc>
                <a:tc>
                  <a:txBody>
                    <a:bodyPr/>
                    <a:lstStyle/>
                    <a:p>
                      <a:r>
                        <a:rPr lang="en-IN" dirty="0">
                          <a:latin typeface="Times New Roman" panose="02020603050405020304" pitchFamily="18" charset="0"/>
                          <a:cs typeface="Times New Roman" panose="02020603050405020304" pitchFamily="18" charset="0"/>
                        </a:rPr>
                        <a:t>0.999</a:t>
                      </a:r>
                    </a:p>
                  </a:txBody>
                  <a:tcPr/>
                </a:tc>
                <a:tc>
                  <a:txBody>
                    <a:bodyPr/>
                    <a:lstStyle/>
                    <a:p>
                      <a:r>
                        <a:rPr lang="en-IN" dirty="0">
                          <a:latin typeface="Times New Roman" panose="02020603050405020304" pitchFamily="18" charset="0"/>
                          <a:cs typeface="Times New Roman" panose="02020603050405020304" pitchFamily="18" charset="0"/>
                        </a:rPr>
                        <a:t>0.949</a:t>
                      </a:r>
                    </a:p>
                  </a:txBody>
                  <a:tcPr/>
                </a:tc>
                <a:tc>
                  <a:txBody>
                    <a:bodyPr/>
                    <a:lstStyle/>
                    <a:p>
                      <a:r>
                        <a:rPr lang="en-IN" dirty="0">
                          <a:latin typeface="Times New Roman" panose="02020603050405020304" pitchFamily="18" charset="0"/>
                          <a:cs typeface="Times New Roman" panose="02020603050405020304" pitchFamily="18" charset="0"/>
                        </a:rPr>
                        <a:t>0.009680</a:t>
                      </a:r>
                    </a:p>
                  </a:txBody>
                  <a:tcPr/>
                </a:tc>
                <a:extLst>
                  <a:ext uri="{0D108BD9-81ED-4DB2-BD59-A6C34878D82A}">
                    <a16:rowId xmlns:a16="http://schemas.microsoft.com/office/drawing/2014/main" val="716248425"/>
                  </a:ext>
                </a:extLst>
              </a:tr>
              <a:tr h="1149808">
                <a:tc>
                  <a:txBody>
                    <a:bodyPr/>
                    <a:lstStyle/>
                    <a:p>
                      <a:r>
                        <a:rPr lang="en-IN" dirty="0">
                          <a:latin typeface="Times New Roman" panose="02020603050405020304" pitchFamily="18" charset="0"/>
                          <a:cs typeface="Times New Roman" panose="02020603050405020304" pitchFamily="18" charset="0"/>
                        </a:rPr>
                        <a:t>ERGAS</a:t>
                      </a:r>
                    </a:p>
                  </a:txBody>
                  <a:tcPr/>
                </a:tc>
                <a:tc>
                  <a:txBody>
                    <a:bodyPr/>
                    <a:lstStyle/>
                    <a:p>
                      <a:r>
                        <a:rPr lang="en-IN" dirty="0">
                          <a:latin typeface="Times New Roman" panose="02020603050405020304" pitchFamily="18" charset="0"/>
                          <a:cs typeface="Times New Roman" panose="02020603050405020304" pitchFamily="18" charset="0"/>
                        </a:rPr>
                        <a:t>1.7699</a:t>
                      </a:r>
                    </a:p>
                  </a:txBody>
                  <a:tcPr/>
                </a:tc>
                <a:tc>
                  <a:txBody>
                    <a:bodyPr/>
                    <a:lstStyle/>
                    <a:p>
                      <a:r>
                        <a:rPr lang="en-IN" dirty="0">
                          <a:latin typeface="Times New Roman" panose="02020603050405020304" pitchFamily="18" charset="0"/>
                          <a:cs typeface="Times New Roman" panose="02020603050405020304" pitchFamily="18" charset="0"/>
                        </a:rPr>
                        <a:t>0.8264</a:t>
                      </a:r>
                    </a:p>
                  </a:txBody>
                  <a:tcPr/>
                </a:tc>
                <a:tc>
                  <a:txBody>
                    <a:bodyPr/>
                    <a:lstStyle/>
                    <a:p>
                      <a:r>
                        <a:rPr lang="en-IN" dirty="0">
                          <a:latin typeface="Times New Roman" panose="02020603050405020304" pitchFamily="18" charset="0"/>
                          <a:cs typeface="Times New Roman" panose="02020603050405020304" pitchFamily="18" charset="0"/>
                        </a:rPr>
                        <a:t>5.868319194056666e-07</a:t>
                      </a:r>
                    </a:p>
                  </a:txBody>
                  <a:tcPr/>
                </a:tc>
                <a:tc>
                  <a:txBody>
                    <a:bodyPr/>
                    <a:lstStyle/>
                    <a:p>
                      <a:r>
                        <a:rPr lang="en-IN" dirty="0">
                          <a:latin typeface="Times New Roman" panose="02020603050405020304" pitchFamily="18" charset="0"/>
                          <a:cs typeface="Times New Roman" panose="02020603050405020304" pitchFamily="18" charset="0"/>
                        </a:rPr>
                        <a:t>4.812</a:t>
                      </a:r>
                    </a:p>
                  </a:txBody>
                  <a:tcPr/>
                </a:tc>
                <a:tc>
                  <a:txBody>
                    <a:bodyPr/>
                    <a:lstStyle/>
                    <a:p>
                      <a:r>
                        <a:rPr lang="en-IN" dirty="0">
                          <a:latin typeface="Times New Roman" panose="02020603050405020304" pitchFamily="18" charset="0"/>
                          <a:cs typeface="Times New Roman" panose="02020603050405020304" pitchFamily="18" charset="0"/>
                        </a:rPr>
                        <a:t>10.7046</a:t>
                      </a:r>
                    </a:p>
                  </a:txBody>
                  <a:tcPr/>
                </a:tc>
                <a:extLst>
                  <a:ext uri="{0D108BD9-81ED-4DB2-BD59-A6C34878D82A}">
                    <a16:rowId xmlns:a16="http://schemas.microsoft.com/office/drawing/2014/main" val="2619331548"/>
                  </a:ext>
                </a:extLst>
              </a:tr>
            </a:tbl>
          </a:graphicData>
        </a:graphic>
      </p:graphicFrame>
    </p:spTree>
    <p:extLst>
      <p:ext uri="{BB962C8B-B14F-4D97-AF65-F5344CB8AC3E}">
        <p14:creationId xmlns:p14="http://schemas.microsoft.com/office/powerpoint/2010/main" val="273196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59840A33-D492-7F2A-2595-224351F2D2CF}"/>
              </a:ext>
            </a:extLst>
          </p:cNvPr>
          <p:cNvGraphicFramePr>
            <a:graphicFrameLocks noGrp="1"/>
          </p:cNvGraphicFramePr>
          <p:nvPr>
            <p:extLst>
              <p:ext uri="{D42A27DB-BD31-4B8C-83A1-F6EECF244321}">
                <p14:modId xmlns:p14="http://schemas.microsoft.com/office/powerpoint/2010/main" val="1698068569"/>
              </p:ext>
            </p:extLst>
          </p:nvPr>
        </p:nvGraphicFramePr>
        <p:xfrm>
          <a:off x="0" y="345233"/>
          <a:ext cx="12192000" cy="6328708"/>
        </p:xfrm>
        <a:graphic>
          <a:graphicData uri="http://schemas.openxmlformats.org/drawingml/2006/table">
            <a:tbl>
              <a:tblPr firstRow="1" firstCol="1" bandRow="1">
                <a:tableStyleId>{5940675A-B579-460E-94D1-54222C63F5DA}</a:tableStyleId>
              </a:tblPr>
              <a:tblGrid>
                <a:gridCol w="552166">
                  <a:extLst>
                    <a:ext uri="{9D8B030D-6E8A-4147-A177-3AD203B41FA5}">
                      <a16:colId xmlns:a16="http://schemas.microsoft.com/office/drawing/2014/main" val="1046534456"/>
                    </a:ext>
                  </a:extLst>
                </a:gridCol>
                <a:gridCol w="1933844">
                  <a:extLst>
                    <a:ext uri="{9D8B030D-6E8A-4147-A177-3AD203B41FA5}">
                      <a16:colId xmlns:a16="http://schemas.microsoft.com/office/drawing/2014/main" val="1778795366"/>
                    </a:ext>
                  </a:extLst>
                </a:gridCol>
                <a:gridCol w="1940679">
                  <a:extLst>
                    <a:ext uri="{9D8B030D-6E8A-4147-A177-3AD203B41FA5}">
                      <a16:colId xmlns:a16="http://schemas.microsoft.com/office/drawing/2014/main" val="3258338138"/>
                    </a:ext>
                  </a:extLst>
                </a:gridCol>
                <a:gridCol w="1966195">
                  <a:extLst>
                    <a:ext uri="{9D8B030D-6E8A-4147-A177-3AD203B41FA5}">
                      <a16:colId xmlns:a16="http://schemas.microsoft.com/office/drawing/2014/main" val="705387442"/>
                    </a:ext>
                  </a:extLst>
                </a:gridCol>
                <a:gridCol w="1983196">
                  <a:extLst>
                    <a:ext uri="{9D8B030D-6E8A-4147-A177-3AD203B41FA5}">
                      <a16:colId xmlns:a16="http://schemas.microsoft.com/office/drawing/2014/main" val="2513133018"/>
                    </a:ext>
                  </a:extLst>
                </a:gridCol>
                <a:gridCol w="1943577">
                  <a:extLst>
                    <a:ext uri="{9D8B030D-6E8A-4147-A177-3AD203B41FA5}">
                      <a16:colId xmlns:a16="http://schemas.microsoft.com/office/drawing/2014/main" val="2035546579"/>
                    </a:ext>
                  </a:extLst>
                </a:gridCol>
                <a:gridCol w="1872343">
                  <a:extLst>
                    <a:ext uri="{9D8B030D-6E8A-4147-A177-3AD203B41FA5}">
                      <a16:colId xmlns:a16="http://schemas.microsoft.com/office/drawing/2014/main" val="2377995460"/>
                    </a:ext>
                  </a:extLst>
                </a:gridCol>
              </a:tblGrid>
              <a:tr h="1772816">
                <a:tc>
                  <a:txBody>
                    <a:bodyPr/>
                    <a:lstStyle/>
                    <a:p>
                      <a:r>
                        <a:rPr lang="en-IN" sz="1600" dirty="0"/>
                        <a:t>Pan</a:t>
                      </a:r>
                    </a:p>
                  </a:txBody>
                  <a:tcPr/>
                </a:tc>
                <a:tc>
                  <a:txBody>
                    <a:bodyPr/>
                    <a:lstStyle/>
                    <a:p>
                      <a:endParaRPr lang="en-IN" dirty="0"/>
                    </a:p>
                  </a:txBody>
                  <a:tcPr/>
                </a:tc>
                <a:tc>
                  <a:txBody>
                    <a:bodyPr/>
                    <a:lstStyle/>
                    <a:p>
                      <a:r>
                        <a:rPr lang="en-IN" dirty="0"/>
                        <a:t>IHS</a:t>
                      </a:r>
                    </a:p>
                  </a:txBody>
                  <a:tcPr/>
                </a:tc>
                <a:tc>
                  <a:txBody>
                    <a:bodyPr/>
                    <a:lstStyle/>
                    <a:p>
                      <a:r>
                        <a:rPr lang="en-IN" dirty="0"/>
                        <a:t>Gram - Schmidt</a:t>
                      </a:r>
                    </a:p>
                  </a:txBody>
                  <a:tcPr/>
                </a:tc>
                <a:tc>
                  <a:txBody>
                    <a:bodyPr/>
                    <a:lstStyle/>
                    <a:p>
                      <a:r>
                        <a:rPr lang="en-IN" dirty="0"/>
                        <a:t>PCA</a:t>
                      </a:r>
                    </a:p>
                  </a:txBody>
                  <a:tcPr/>
                </a:tc>
                <a:tc>
                  <a:txBody>
                    <a:bodyPr/>
                    <a:lstStyle/>
                    <a:p>
                      <a:r>
                        <a:rPr lang="en-IN" dirty="0"/>
                        <a:t>Substitution</a:t>
                      </a:r>
                    </a:p>
                    <a:p>
                      <a:r>
                        <a:rPr lang="en-IN" dirty="0" err="1"/>
                        <a:t>wavelett</a:t>
                      </a:r>
                      <a:endParaRPr lang="en-IN" dirty="0"/>
                    </a:p>
                  </a:txBody>
                  <a:tcPr/>
                </a:tc>
                <a:tc>
                  <a:txBody>
                    <a:bodyPr/>
                    <a:lstStyle/>
                    <a:p>
                      <a:r>
                        <a:rPr lang="en-IN" dirty="0"/>
                        <a:t>Addition </a:t>
                      </a:r>
                      <a:r>
                        <a:rPr lang="en-IN" dirty="0" err="1"/>
                        <a:t>Wavelett</a:t>
                      </a:r>
                      <a:endParaRPr lang="en-IN" dirty="0"/>
                    </a:p>
                  </a:txBody>
                  <a:tcPr/>
                </a:tc>
                <a:extLst>
                  <a:ext uri="{0D108BD9-81ED-4DB2-BD59-A6C34878D82A}">
                    <a16:rowId xmlns:a16="http://schemas.microsoft.com/office/drawing/2014/main" val="241232172"/>
                  </a:ext>
                </a:extLst>
              </a:tr>
              <a:tr h="2238415">
                <a:tc>
                  <a:txBody>
                    <a:bodyPr/>
                    <a:lstStyle/>
                    <a:p>
                      <a:r>
                        <a:rPr lang="en-IN" sz="1400" dirty="0"/>
                        <a:t>MS -4     band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448400370"/>
                  </a:ext>
                </a:extLst>
              </a:tr>
              <a:tr h="2317477">
                <a:tc>
                  <a:txBody>
                    <a:bodyPr/>
                    <a:lstStyle/>
                    <a:p>
                      <a:r>
                        <a:rPr lang="en-IN" sz="1400" b="0" dirty="0"/>
                        <a:t>MS – 3 band</a:t>
                      </a:r>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715075145"/>
                  </a:ext>
                </a:extLst>
              </a:tr>
            </a:tbl>
          </a:graphicData>
        </a:graphic>
      </p:graphicFrame>
      <p:pic>
        <p:nvPicPr>
          <p:cNvPr id="3" name="Picture 2">
            <a:extLst>
              <a:ext uri="{FF2B5EF4-FFF2-40B4-BE49-F238E27FC236}">
                <a16:creationId xmlns:a16="http://schemas.microsoft.com/office/drawing/2014/main" id="{56BA7886-9462-4771-556F-2A838FA1374C}"/>
              </a:ext>
            </a:extLst>
          </p:cNvPr>
          <p:cNvPicPr>
            <a:picLocks noChangeAspect="1"/>
          </p:cNvPicPr>
          <p:nvPr/>
        </p:nvPicPr>
        <p:blipFill rotWithShape="1">
          <a:blip r:embed="rId2">
            <a:extLst>
              <a:ext uri="{28A0092B-C50C-407E-A947-70E740481C1C}">
                <a14:useLocalDpi xmlns:a14="http://schemas.microsoft.com/office/drawing/2010/main" val="0"/>
              </a:ext>
            </a:extLst>
          </a:blip>
          <a:srcRect l="6170" r="15416" b="3271"/>
          <a:stretch/>
        </p:blipFill>
        <p:spPr>
          <a:xfrm>
            <a:off x="562117" y="351852"/>
            <a:ext cx="1920685" cy="1727184"/>
          </a:xfrm>
          <a:prstGeom prst="rect">
            <a:avLst/>
          </a:prstGeom>
        </p:spPr>
      </p:pic>
      <p:pic>
        <p:nvPicPr>
          <p:cNvPr id="5" name="Picture 4">
            <a:extLst>
              <a:ext uri="{FF2B5EF4-FFF2-40B4-BE49-F238E27FC236}">
                <a16:creationId xmlns:a16="http://schemas.microsoft.com/office/drawing/2014/main" id="{091A7932-A927-C950-4A83-21014826F38A}"/>
              </a:ext>
            </a:extLst>
          </p:cNvPr>
          <p:cNvPicPr>
            <a:picLocks noChangeAspect="1"/>
          </p:cNvPicPr>
          <p:nvPr/>
        </p:nvPicPr>
        <p:blipFill rotWithShape="1">
          <a:blip r:embed="rId3">
            <a:extLst>
              <a:ext uri="{28A0092B-C50C-407E-A947-70E740481C1C}">
                <a14:useLocalDpi xmlns:a14="http://schemas.microsoft.com/office/drawing/2010/main" val="0"/>
              </a:ext>
            </a:extLst>
          </a:blip>
          <a:srcRect l="7768" t="2066" b="4236"/>
          <a:stretch/>
        </p:blipFill>
        <p:spPr>
          <a:xfrm>
            <a:off x="562117" y="2431946"/>
            <a:ext cx="1938539" cy="1738675"/>
          </a:xfrm>
          <a:prstGeom prst="rect">
            <a:avLst/>
          </a:prstGeom>
        </p:spPr>
      </p:pic>
      <p:pic>
        <p:nvPicPr>
          <p:cNvPr id="6" name="Picture 5">
            <a:extLst>
              <a:ext uri="{FF2B5EF4-FFF2-40B4-BE49-F238E27FC236}">
                <a16:creationId xmlns:a16="http://schemas.microsoft.com/office/drawing/2014/main" id="{5F8AF3F0-5C75-ADD6-0E58-357A60B1E1BB}"/>
              </a:ext>
            </a:extLst>
          </p:cNvPr>
          <p:cNvPicPr>
            <a:picLocks noChangeAspect="1"/>
          </p:cNvPicPr>
          <p:nvPr/>
        </p:nvPicPr>
        <p:blipFill rotWithShape="1">
          <a:blip r:embed="rId4">
            <a:extLst>
              <a:ext uri="{28A0092B-C50C-407E-A947-70E740481C1C}">
                <a14:useLocalDpi xmlns:a14="http://schemas.microsoft.com/office/drawing/2010/main" val="0"/>
              </a:ext>
            </a:extLst>
          </a:blip>
          <a:srcRect l="7139" t="1745" r="746" b="4075"/>
          <a:stretch/>
        </p:blipFill>
        <p:spPr>
          <a:xfrm>
            <a:off x="548690" y="4558361"/>
            <a:ext cx="1925726" cy="1863319"/>
          </a:xfrm>
          <a:prstGeom prst="rect">
            <a:avLst/>
          </a:prstGeom>
        </p:spPr>
      </p:pic>
      <p:pic>
        <p:nvPicPr>
          <p:cNvPr id="7" name="Picture 6">
            <a:extLst>
              <a:ext uri="{FF2B5EF4-FFF2-40B4-BE49-F238E27FC236}">
                <a16:creationId xmlns:a16="http://schemas.microsoft.com/office/drawing/2014/main" id="{FEF40380-1833-C44F-FB7A-EFB686A56EDB}"/>
              </a:ext>
            </a:extLst>
          </p:cNvPr>
          <p:cNvPicPr>
            <a:picLocks noChangeAspect="1"/>
          </p:cNvPicPr>
          <p:nvPr/>
        </p:nvPicPr>
        <p:blipFill rotWithShape="1">
          <a:blip r:embed="rId5">
            <a:extLst>
              <a:ext uri="{28A0092B-C50C-407E-A947-70E740481C1C}">
                <a14:useLocalDpi xmlns:a14="http://schemas.microsoft.com/office/drawing/2010/main" val="0"/>
              </a:ext>
            </a:extLst>
          </a:blip>
          <a:srcRect l="7767" t="2388" r="1061" b="4075"/>
          <a:stretch/>
        </p:blipFill>
        <p:spPr>
          <a:xfrm>
            <a:off x="2511442" y="2444293"/>
            <a:ext cx="1880448" cy="1749544"/>
          </a:xfrm>
          <a:prstGeom prst="rect">
            <a:avLst/>
          </a:prstGeom>
        </p:spPr>
      </p:pic>
      <p:pic>
        <p:nvPicPr>
          <p:cNvPr id="8" name="Picture 7">
            <a:extLst>
              <a:ext uri="{FF2B5EF4-FFF2-40B4-BE49-F238E27FC236}">
                <a16:creationId xmlns:a16="http://schemas.microsoft.com/office/drawing/2014/main" id="{B7CF0D04-1E78-7D25-F6A6-4ADBA7E637FA}"/>
              </a:ext>
            </a:extLst>
          </p:cNvPr>
          <p:cNvPicPr>
            <a:picLocks noChangeAspect="1"/>
          </p:cNvPicPr>
          <p:nvPr/>
        </p:nvPicPr>
        <p:blipFill rotWithShape="1">
          <a:blip r:embed="rId6">
            <a:extLst>
              <a:ext uri="{28A0092B-C50C-407E-A947-70E740481C1C}">
                <a14:useLocalDpi xmlns:a14="http://schemas.microsoft.com/office/drawing/2010/main" val="0"/>
              </a:ext>
            </a:extLst>
          </a:blip>
          <a:srcRect l="7453" t="1745" r="1374" b="5039"/>
          <a:stretch/>
        </p:blipFill>
        <p:spPr>
          <a:xfrm>
            <a:off x="4417013" y="2445147"/>
            <a:ext cx="1967378" cy="1725475"/>
          </a:xfrm>
          <a:prstGeom prst="rect">
            <a:avLst/>
          </a:prstGeom>
        </p:spPr>
      </p:pic>
      <p:pic>
        <p:nvPicPr>
          <p:cNvPr id="9" name="Picture 8">
            <a:extLst>
              <a:ext uri="{FF2B5EF4-FFF2-40B4-BE49-F238E27FC236}">
                <a16:creationId xmlns:a16="http://schemas.microsoft.com/office/drawing/2014/main" id="{D40FBC6E-B49F-9B74-54CC-4F3DD019EF67}"/>
              </a:ext>
            </a:extLst>
          </p:cNvPr>
          <p:cNvPicPr>
            <a:picLocks noChangeAspect="1"/>
          </p:cNvPicPr>
          <p:nvPr/>
        </p:nvPicPr>
        <p:blipFill rotWithShape="1">
          <a:blip r:embed="rId7">
            <a:extLst>
              <a:ext uri="{28A0092B-C50C-407E-A947-70E740481C1C}">
                <a14:useLocalDpi xmlns:a14="http://schemas.microsoft.com/office/drawing/2010/main" val="0"/>
              </a:ext>
            </a:extLst>
          </a:blip>
          <a:srcRect l="7296" t="1745" r="1060" b="4557"/>
          <a:stretch/>
        </p:blipFill>
        <p:spPr>
          <a:xfrm>
            <a:off x="6421046" y="2444293"/>
            <a:ext cx="1909460" cy="1714838"/>
          </a:xfrm>
          <a:prstGeom prst="rect">
            <a:avLst/>
          </a:prstGeom>
        </p:spPr>
      </p:pic>
      <p:pic>
        <p:nvPicPr>
          <p:cNvPr id="10" name="Picture 9">
            <a:extLst>
              <a:ext uri="{FF2B5EF4-FFF2-40B4-BE49-F238E27FC236}">
                <a16:creationId xmlns:a16="http://schemas.microsoft.com/office/drawing/2014/main" id="{7CE84DD3-BA3E-8C8C-F34D-DE1250AC9DC8}"/>
              </a:ext>
            </a:extLst>
          </p:cNvPr>
          <p:cNvPicPr>
            <a:picLocks noChangeAspect="1"/>
          </p:cNvPicPr>
          <p:nvPr/>
        </p:nvPicPr>
        <p:blipFill rotWithShape="1">
          <a:blip r:embed="rId8">
            <a:extLst>
              <a:ext uri="{28A0092B-C50C-407E-A947-70E740481C1C}">
                <a14:useLocalDpi xmlns:a14="http://schemas.microsoft.com/office/drawing/2010/main" val="0"/>
              </a:ext>
            </a:extLst>
          </a:blip>
          <a:srcRect l="7453" t="1905" r="746" b="4879"/>
          <a:stretch/>
        </p:blipFill>
        <p:spPr>
          <a:xfrm>
            <a:off x="8367162" y="2431947"/>
            <a:ext cx="1962132" cy="1714838"/>
          </a:xfrm>
          <a:prstGeom prst="rect">
            <a:avLst/>
          </a:prstGeom>
        </p:spPr>
      </p:pic>
      <p:pic>
        <p:nvPicPr>
          <p:cNvPr id="11" name="Picture 10">
            <a:extLst>
              <a:ext uri="{FF2B5EF4-FFF2-40B4-BE49-F238E27FC236}">
                <a16:creationId xmlns:a16="http://schemas.microsoft.com/office/drawing/2014/main" id="{405F0DC4-CF68-80ED-E992-DF0EFE0BBA7F}"/>
              </a:ext>
            </a:extLst>
          </p:cNvPr>
          <p:cNvPicPr>
            <a:picLocks noChangeAspect="1"/>
          </p:cNvPicPr>
          <p:nvPr/>
        </p:nvPicPr>
        <p:blipFill rotWithShape="1">
          <a:blip r:embed="rId9">
            <a:extLst>
              <a:ext uri="{28A0092B-C50C-407E-A947-70E740481C1C}">
                <a14:useLocalDpi xmlns:a14="http://schemas.microsoft.com/office/drawing/2010/main" val="0"/>
              </a:ext>
            </a:extLst>
          </a:blip>
          <a:srcRect l="7139" t="1905" r="1060" b="4397"/>
          <a:stretch/>
        </p:blipFill>
        <p:spPr>
          <a:xfrm>
            <a:off x="10344081" y="2431947"/>
            <a:ext cx="1838388" cy="1714838"/>
          </a:xfrm>
          <a:prstGeom prst="rect">
            <a:avLst/>
          </a:prstGeom>
        </p:spPr>
      </p:pic>
      <p:pic>
        <p:nvPicPr>
          <p:cNvPr id="12" name="Picture 11">
            <a:extLst>
              <a:ext uri="{FF2B5EF4-FFF2-40B4-BE49-F238E27FC236}">
                <a16:creationId xmlns:a16="http://schemas.microsoft.com/office/drawing/2014/main" id="{CC11F655-4944-62F1-C3C3-806310F16AAA}"/>
              </a:ext>
            </a:extLst>
          </p:cNvPr>
          <p:cNvPicPr>
            <a:picLocks noChangeAspect="1"/>
          </p:cNvPicPr>
          <p:nvPr/>
        </p:nvPicPr>
        <p:blipFill rotWithShape="1">
          <a:blip r:embed="rId10">
            <a:extLst>
              <a:ext uri="{28A0092B-C50C-407E-A947-70E740481C1C}">
                <a14:useLocalDpi xmlns:a14="http://schemas.microsoft.com/office/drawing/2010/main" val="0"/>
              </a:ext>
            </a:extLst>
          </a:blip>
          <a:srcRect l="7296" t="1745" r="903" b="4557"/>
          <a:stretch/>
        </p:blipFill>
        <p:spPr>
          <a:xfrm>
            <a:off x="2484059" y="4569216"/>
            <a:ext cx="1935215" cy="1830898"/>
          </a:xfrm>
          <a:prstGeom prst="rect">
            <a:avLst/>
          </a:prstGeom>
        </p:spPr>
      </p:pic>
      <p:pic>
        <p:nvPicPr>
          <p:cNvPr id="13" name="Picture 12">
            <a:extLst>
              <a:ext uri="{FF2B5EF4-FFF2-40B4-BE49-F238E27FC236}">
                <a16:creationId xmlns:a16="http://schemas.microsoft.com/office/drawing/2014/main" id="{B59443F8-F636-79FC-40BF-DF26DF164A13}"/>
              </a:ext>
            </a:extLst>
          </p:cNvPr>
          <p:cNvPicPr>
            <a:picLocks noChangeAspect="1"/>
          </p:cNvPicPr>
          <p:nvPr/>
        </p:nvPicPr>
        <p:blipFill rotWithShape="1">
          <a:blip r:embed="rId11">
            <a:extLst>
              <a:ext uri="{28A0092B-C50C-407E-A947-70E740481C1C}">
                <a14:useLocalDpi xmlns:a14="http://schemas.microsoft.com/office/drawing/2010/main" val="0"/>
              </a:ext>
            </a:extLst>
          </a:blip>
          <a:srcRect l="7611" t="2066" r="1061" b="4558"/>
          <a:stretch/>
        </p:blipFill>
        <p:spPr>
          <a:xfrm>
            <a:off x="4436609" y="4584390"/>
            <a:ext cx="1925726" cy="1837290"/>
          </a:xfrm>
          <a:prstGeom prst="rect">
            <a:avLst/>
          </a:prstGeom>
        </p:spPr>
      </p:pic>
      <p:pic>
        <p:nvPicPr>
          <p:cNvPr id="14" name="Picture 13">
            <a:extLst>
              <a:ext uri="{FF2B5EF4-FFF2-40B4-BE49-F238E27FC236}">
                <a16:creationId xmlns:a16="http://schemas.microsoft.com/office/drawing/2014/main" id="{AF59DE96-F86F-B0C4-096A-DD0621ADDFEA}"/>
              </a:ext>
            </a:extLst>
          </p:cNvPr>
          <p:cNvPicPr>
            <a:picLocks noChangeAspect="1"/>
          </p:cNvPicPr>
          <p:nvPr/>
        </p:nvPicPr>
        <p:blipFill rotWithShape="1">
          <a:blip r:embed="rId12">
            <a:extLst>
              <a:ext uri="{28A0092B-C50C-407E-A947-70E740481C1C}">
                <a14:useLocalDpi xmlns:a14="http://schemas.microsoft.com/office/drawing/2010/main" val="0"/>
              </a:ext>
            </a:extLst>
          </a:blip>
          <a:srcRect l="7589" t="2209" r="1082" b="5473"/>
          <a:stretch/>
        </p:blipFill>
        <p:spPr>
          <a:xfrm>
            <a:off x="6389459" y="4581241"/>
            <a:ext cx="1989431" cy="1863319"/>
          </a:xfrm>
          <a:prstGeom prst="rect">
            <a:avLst/>
          </a:prstGeom>
        </p:spPr>
      </p:pic>
      <p:pic>
        <p:nvPicPr>
          <p:cNvPr id="15" name="Picture 14">
            <a:extLst>
              <a:ext uri="{FF2B5EF4-FFF2-40B4-BE49-F238E27FC236}">
                <a16:creationId xmlns:a16="http://schemas.microsoft.com/office/drawing/2014/main" id="{FFA644C2-BC74-D60D-C4FF-806D092A8C59}"/>
              </a:ext>
            </a:extLst>
          </p:cNvPr>
          <p:cNvPicPr>
            <a:picLocks noChangeAspect="1"/>
          </p:cNvPicPr>
          <p:nvPr/>
        </p:nvPicPr>
        <p:blipFill rotWithShape="1">
          <a:blip r:embed="rId13">
            <a:extLst>
              <a:ext uri="{28A0092B-C50C-407E-A947-70E740481C1C}">
                <a14:useLocalDpi xmlns:a14="http://schemas.microsoft.com/office/drawing/2010/main" val="0"/>
              </a:ext>
            </a:extLst>
          </a:blip>
          <a:srcRect l="7759" t="2563" r="1069" b="4913"/>
          <a:stretch/>
        </p:blipFill>
        <p:spPr>
          <a:xfrm>
            <a:off x="8382564" y="4581240"/>
            <a:ext cx="1935215" cy="1840439"/>
          </a:xfrm>
          <a:prstGeom prst="rect">
            <a:avLst/>
          </a:prstGeom>
        </p:spPr>
      </p:pic>
      <p:pic>
        <p:nvPicPr>
          <p:cNvPr id="16" name="Picture 15">
            <a:extLst>
              <a:ext uri="{FF2B5EF4-FFF2-40B4-BE49-F238E27FC236}">
                <a16:creationId xmlns:a16="http://schemas.microsoft.com/office/drawing/2014/main" id="{50F34E5E-F022-31B5-C61C-AF37255D441C}"/>
              </a:ext>
            </a:extLst>
          </p:cNvPr>
          <p:cNvPicPr>
            <a:picLocks noChangeAspect="1"/>
          </p:cNvPicPr>
          <p:nvPr/>
        </p:nvPicPr>
        <p:blipFill rotWithShape="1">
          <a:blip r:embed="rId14">
            <a:extLst>
              <a:ext uri="{28A0092B-C50C-407E-A947-70E740481C1C}">
                <a14:useLocalDpi xmlns:a14="http://schemas.microsoft.com/office/drawing/2010/main" val="0"/>
              </a:ext>
            </a:extLst>
          </a:blip>
          <a:srcRect l="6224" t="1584" r="1195" b="4963"/>
          <a:stretch/>
        </p:blipFill>
        <p:spPr>
          <a:xfrm>
            <a:off x="10317779" y="4558361"/>
            <a:ext cx="1864690" cy="1863319"/>
          </a:xfrm>
          <a:prstGeom prst="rect">
            <a:avLst/>
          </a:prstGeom>
        </p:spPr>
      </p:pic>
    </p:spTree>
    <p:extLst>
      <p:ext uri="{BB962C8B-B14F-4D97-AF65-F5344CB8AC3E}">
        <p14:creationId xmlns:p14="http://schemas.microsoft.com/office/powerpoint/2010/main" val="30395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05A59-F260-3C22-BCDD-36CB3CCD8405}"/>
              </a:ext>
            </a:extLst>
          </p:cNvPr>
          <p:cNvSpPr txBox="1"/>
          <p:nvPr/>
        </p:nvSpPr>
        <p:spPr>
          <a:xfrm>
            <a:off x="1045027" y="281991"/>
            <a:ext cx="857483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References</a:t>
            </a:r>
            <a:r>
              <a:rPr lang="en-IN"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7E3AF598-CAD1-0ABA-7148-A53F13682737}"/>
              </a:ext>
            </a:extLst>
          </p:cNvPr>
          <p:cNvSpPr txBox="1"/>
          <p:nvPr/>
        </p:nvSpPr>
        <p:spPr>
          <a:xfrm>
            <a:off x="1045027" y="682101"/>
            <a:ext cx="10771053" cy="618630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Alireza Rahimzadeganasl , </a:t>
            </a:r>
            <a:r>
              <a:rPr lang="en-IN" dirty="0" err="1">
                <a:latin typeface="Times New Roman" panose="02020603050405020304" pitchFamily="18" charset="0"/>
                <a:cs typeface="Times New Roman" panose="02020603050405020304" pitchFamily="18" charset="0"/>
              </a:rPr>
              <a:t>Ugur</a:t>
            </a:r>
            <a:r>
              <a:rPr lang="en-IN" dirty="0">
                <a:latin typeface="Times New Roman" panose="02020603050405020304" pitchFamily="18" charset="0"/>
                <a:cs typeface="Times New Roman" panose="02020603050405020304" pitchFamily="18" charset="0"/>
              </a:rPr>
              <a:t> Alganci and </a:t>
            </a:r>
            <a:r>
              <a:rPr lang="en-IN" dirty="0" err="1">
                <a:latin typeface="Times New Roman" panose="02020603050405020304" pitchFamily="18" charset="0"/>
                <a:cs typeface="Times New Roman" panose="02020603050405020304" pitchFamily="18" charset="0"/>
              </a:rPr>
              <a:t>Cigdem</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Goksel</a:t>
            </a:r>
            <a:r>
              <a:rPr lang="en-I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 Approach for the Pan Sharpening of Very  </a:t>
            </a:r>
          </a:p>
          <a:p>
            <a:r>
              <a:rPr lang="en-US" dirty="0">
                <a:latin typeface="Times New Roman" panose="02020603050405020304" pitchFamily="18" charset="0"/>
                <a:cs typeface="Times New Roman" panose="02020603050405020304" pitchFamily="18" charset="0"/>
              </a:rPr>
              <a:t>      High Resolution Satellite Images Using a </a:t>
            </a:r>
            <a:r>
              <a:rPr lang="en-US" dirty="0" err="1">
                <a:latin typeface="Times New Roman" panose="02020603050405020304" pitchFamily="18" charset="0"/>
                <a:cs typeface="Times New Roman" panose="02020603050405020304" pitchFamily="18" charset="0"/>
              </a:rPr>
              <a:t>CIELab</a:t>
            </a:r>
            <a:r>
              <a:rPr lang="en-US" dirty="0">
                <a:latin typeface="Times New Roman" panose="02020603050405020304" pitchFamily="18" charset="0"/>
                <a:cs typeface="Times New Roman" panose="02020603050405020304" pitchFamily="18" charset="0"/>
              </a:rPr>
              <a:t> Color Based Component Substitution Algorithm. Appl.  Sci.  </a:t>
            </a:r>
          </a:p>
          <a:p>
            <a:r>
              <a:rPr lang="en-US" dirty="0">
                <a:latin typeface="Times New Roman" panose="02020603050405020304" pitchFamily="18" charset="0"/>
                <a:cs typeface="Times New Roman" panose="02020603050405020304" pitchFamily="18" charset="0"/>
              </a:rPr>
              <a:t>      2019, 9, 5234; doi:10.3390/app9235234</a:t>
            </a:r>
          </a:p>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Israa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Amro</a:t>
            </a:r>
            <a:r>
              <a:rPr lang="en-US" dirty="0">
                <a:latin typeface="Times New Roman" panose="02020603050405020304" pitchFamily="18" charset="0"/>
                <a:cs typeface="Times New Roman" panose="02020603050405020304" pitchFamily="18" charset="0"/>
              </a:rPr>
              <a:t> ,Javier  </a:t>
            </a:r>
            <a:r>
              <a:rPr lang="en-US" dirty="0" err="1">
                <a:latin typeface="Times New Roman" panose="02020603050405020304" pitchFamily="18" charset="0"/>
                <a:cs typeface="Times New Roman" panose="02020603050405020304" pitchFamily="18" charset="0"/>
              </a:rPr>
              <a:t>Mateos</a:t>
            </a:r>
            <a:r>
              <a:rPr lang="en-US" dirty="0">
                <a:latin typeface="Times New Roman" panose="02020603050405020304" pitchFamily="18" charset="0"/>
                <a:cs typeface="Times New Roman" panose="02020603050405020304" pitchFamily="18" charset="0"/>
              </a:rPr>
              <a:t>,  Miguel  Vega, Rafael  Molina and </a:t>
            </a:r>
            <a:r>
              <a:rPr lang="en-US" dirty="0" err="1">
                <a:latin typeface="Times New Roman" panose="02020603050405020304" pitchFamily="18" charset="0"/>
                <a:cs typeface="Times New Roman" panose="02020603050405020304" pitchFamily="18" charset="0"/>
              </a:rPr>
              <a:t>Aggelos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Katsaggelos</a:t>
            </a:r>
            <a:r>
              <a:rPr lang="en-US" dirty="0">
                <a:latin typeface="Times New Roman" panose="02020603050405020304" pitchFamily="18" charset="0"/>
                <a:cs typeface="Times New Roman" panose="02020603050405020304" pitchFamily="18" charset="0"/>
              </a:rPr>
              <a:t>. A  survey  of  classical   </a:t>
            </a:r>
          </a:p>
          <a:p>
            <a:r>
              <a:rPr lang="en-US" dirty="0">
                <a:latin typeface="Times New Roman" panose="02020603050405020304" pitchFamily="18" charset="0"/>
                <a:cs typeface="Times New Roman" panose="02020603050405020304" pitchFamily="18" charset="0"/>
              </a:rPr>
              <a:t>      methods  and  new  trends  in </a:t>
            </a:r>
            <a:r>
              <a:rPr lang="en-US" dirty="0" err="1">
                <a:latin typeface="Times New Roman" panose="02020603050405020304" pitchFamily="18" charset="0"/>
                <a:cs typeface="Times New Roman" panose="02020603050405020304" pitchFamily="18" charset="0"/>
              </a:rPr>
              <a:t>pansharpening</a:t>
            </a:r>
            <a:r>
              <a:rPr lang="en-US" dirty="0">
                <a:latin typeface="Times New Roman" panose="02020603050405020304" pitchFamily="18" charset="0"/>
                <a:cs typeface="Times New Roman" panose="02020603050405020304" pitchFamily="18" charset="0"/>
              </a:rPr>
              <a:t>  of  multispectral  images Journal  on  Advances  in  Signal   </a:t>
            </a:r>
          </a:p>
          <a:p>
            <a:r>
              <a:rPr lang="en-US" dirty="0">
                <a:latin typeface="Times New Roman" panose="02020603050405020304" pitchFamily="18" charset="0"/>
                <a:cs typeface="Times New Roman" panose="02020603050405020304" pitchFamily="18" charset="0"/>
              </a:rPr>
              <a:t>      Processing  2011, </a:t>
            </a:r>
            <a:r>
              <a:rPr lang="en-US" dirty="0">
                <a:latin typeface="Times New Roman" panose="02020603050405020304" pitchFamily="18" charset="0"/>
                <a:cs typeface="Times New Roman" panose="02020603050405020304" pitchFamily="18" charset="0"/>
                <a:hlinkClick r:id="rId2"/>
              </a:rPr>
              <a:t>http://asp.eurasipjournals.com/content/2011/1/79</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Paidamwoyo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Mhangara</a:t>
            </a:r>
            <a:r>
              <a:rPr lang="en-US" dirty="0">
                <a:latin typeface="Times New Roman" panose="02020603050405020304" pitchFamily="18" charset="0"/>
                <a:cs typeface="Times New Roman" panose="02020603050405020304" pitchFamily="18" charset="0"/>
              </a:rPr>
              <a:t> ,Willard </a:t>
            </a:r>
            <a:r>
              <a:rPr lang="en-US" dirty="0" err="1">
                <a:latin typeface="Times New Roman" panose="02020603050405020304" pitchFamily="18" charset="0"/>
                <a:cs typeface="Times New Roman" panose="02020603050405020304" pitchFamily="18" charset="0"/>
              </a:rPr>
              <a:t>Mapurisa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Naledzani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Mudau</a:t>
            </a:r>
            <a:r>
              <a:rPr lang="en-US"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Comparison</a:t>
            </a:r>
            <a:r>
              <a:rPr lang="fr-FR" dirty="0">
                <a:latin typeface="Times New Roman" panose="02020603050405020304" pitchFamily="18" charset="0"/>
                <a:cs typeface="Times New Roman" panose="02020603050405020304" pitchFamily="18" charset="0"/>
              </a:rPr>
              <a:t> of Image Fusion Techniques  </a:t>
            </a:r>
          </a:p>
          <a:p>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Using</a:t>
            </a:r>
            <a:r>
              <a:rPr lang="fr-FR" dirty="0">
                <a:latin typeface="Times New Roman" panose="02020603050405020304" pitchFamily="18" charset="0"/>
                <a:cs typeface="Times New Roman" panose="02020603050405020304" pitchFamily="18" charset="0"/>
              </a:rPr>
              <a:t> Satellite Pour l’Observation de la Terre (SPOT) 6 Satellite </a:t>
            </a:r>
            <a:r>
              <a:rPr lang="fr-FR" dirty="0" err="1">
                <a:latin typeface="Times New Roman" panose="02020603050405020304" pitchFamily="18" charset="0"/>
                <a:cs typeface="Times New Roman" panose="02020603050405020304" pitchFamily="18" charset="0"/>
              </a:rPr>
              <a:t>Imagery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Appl</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Sci</a:t>
            </a:r>
            <a:r>
              <a:rPr lang="fr-FR" dirty="0">
                <a:latin typeface="Times New Roman" panose="02020603050405020304" pitchFamily="18" charset="0"/>
                <a:cs typeface="Times New Roman" panose="02020603050405020304" pitchFamily="18" charset="0"/>
              </a:rPr>
              <a:t>. 2020, 10, 1881; </a:t>
            </a:r>
          </a:p>
          <a:p>
            <a:r>
              <a:rPr lang="fr-FR" dirty="0">
                <a:latin typeface="Times New Roman" panose="02020603050405020304" pitchFamily="18" charset="0"/>
                <a:cs typeface="Times New Roman" panose="02020603050405020304" pitchFamily="18" charset="0"/>
              </a:rPr>
              <a:t>      doi:10.3390/app10051881.</a:t>
            </a:r>
          </a:p>
          <a:p>
            <a:r>
              <a:rPr lang="fr-FR" dirty="0">
                <a:latin typeface="Times New Roman" panose="02020603050405020304" pitchFamily="18" charset="0"/>
                <a:cs typeface="Times New Roman" panose="02020603050405020304" pitchFamily="18" charset="0"/>
              </a:rPr>
              <a:t>[4]. Naidu Jamuna </a:t>
            </a:r>
            <a:r>
              <a:rPr lang="fr-FR" dirty="0" err="1">
                <a:latin typeface="Times New Roman" panose="02020603050405020304" pitchFamily="18" charset="0"/>
                <a:cs typeface="Times New Roman" panose="02020603050405020304" pitchFamily="18" charset="0"/>
              </a:rPr>
              <a:t>Bhaskarrajan</a:t>
            </a:r>
            <a:r>
              <a:rPr lang="fr-F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Satellite Image Fusion using IHS and PCA Method. International Journal of </a:t>
            </a:r>
          </a:p>
          <a:p>
            <a:r>
              <a:rPr lang="en-US" dirty="0">
                <a:latin typeface="Times New Roman" panose="02020603050405020304" pitchFamily="18" charset="0"/>
                <a:cs typeface="Times New Roman" panose="02020603050405020304" pitchFamily="18" charset="0"/>
              </a:rPr>
              <a:t>       Innovative Science, Engineering &amp; Technology, Vol. 1 Issue 7, September 2014.</a:t>
            </a:r>
          </a:p>
          <a:p>
            <a:r>
              <a:rPr lang="en-US" dirty="0">
                <a:latin typeface="Times New Roman" panose="02020603050405020304" pitchFamily="18" charset="0"/>
                <a:cs typeface="Times New Roman" panose="02020603050405020304" pitchFamily="18" charset="0"/>
              </a:rPr>
              <a:t>[5]. Meng  </a:t>
            </a:r>
            <a:r>
              <a:rPr lang="en-US" dirty="0" err="1">
                <a:latin typeface="Times New Roman" panose="02020603050405020304" pitchFamily="18" charset="0"/>
                <a:cs typeface="Times New Roman" panose="02020603050405020304" pitchFamily="18" charset="0"/>
              </a:rPr>
              <a:t>Xiangchaoa</a:t>
            </a:r>
            <a:r>
              <a:rPr lang="en-US" dirty="0">
                <a:latin typeface="Times New Roman" panose="02020603050405020304" pitchFamily="18" charset="0"/>
                <a:cs typeface="Times New Roman" panose="02020603050405020304" pitchFamily="18" charset="0"/>
              </a:rPr>
              <a:t>,  Shen  </a:t>
            </a:r>
            <a:r>
              <a:rPr lang="en-US" dirty="0" err="1">
                <a:latin typeface="Times New Roman" panose="02020603050405020304" pitchFamily="18" charset="0"/>
                <a:cs typeface="Times New Roman" panose="02020603050405020304" pitchFamily="18" charset="0"/>
              </a:rPr>
              <a:t>Huanfengb,Li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Huifangb</a:t>
            </a:r>
            <a:r>
              <a:rPr lang="en-US" dirty="0">
                <a:latin typeface="Times New Roman" panose="02020603050405020304" pitchFamily="18" charset="0"/>
                <a:cs typeface="Times New Roman" panose="02020603050405020304" pitchFamily="18" charset="0"/>
              </a:rPr>
              <a:t>, Zhang  </a:t>
            </a:r>
            <a:r>
              <a:rPr lang="en-US" dirty="0" err="1">
                <a:latin typeface="Times New Roman" panose="02020603050405020304" pitchFamily="18" charset="0"/>
                <a:cs typeface="Times New Roman" panose="02020603050405020304" pitchFamily="18" charset="0"/>
              </a:rPr>
              <a:t>Liangpeic</a:t>
            </a:r>
            <a:r>
              <a:rPr lang="en-US" dirty="0">
                <a:latin typeface="Times New Roman" panose="02020603050405020304" pitchFamily="18" charset="0"/>
                <a:cs typeface="Times New Roman" panose="02020603050405020304" pitchFamily="18" charset="0"/>
              </a:rPr>
              <a:t>, Fu  Randi. Review  of  the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pansharpening</a:t>
            </a:r>
            <a:r>
              <a:rPr lang="en-US" dirty="0">
                <a:latin typeface="Times New Roman" panose="02020603050405020304" pitchFamily="18" charset="0"/>
                <a:cs typeface="Times New Roman" panose="02020603050405020304" pitchFamily="18" charset="0"/>
              </a:rPr>
              <a:t>  methods  for  remote  sensing  images  based  on the  idea  of  meta-analysis:  Practical  </a:t>
            </a:r>
          </a:p>
          <a:p>
            <a:r>
              <a:rPr lang="en-US" dirty="0">
                <a:latin typeface="Times New Roman" panose="02020603050405020304" pitchFamily="18" charset="0"/>
                <a:cs typeface="Times New Roman" panose="02020603050405020304" pitchFamily="18" charset="0"/>
              </a:rPr>
              <a:t>      discussion  and  challenges. </a:t>
            </a:r>
            <a:r>
              <a:rPr lang="en-US" dirty="0">
                <a:latin typeface="Times New Roman" panose="02020603050405020304" pitchFamily="18" charset="0"/>
                <a:cs typeface="Times New Roman" panose="02020603050405020304" pitchFamily="18" charset="0"/>
                <a:hlinkClick r:id="rId3"/>
              </a:rPr>
              <a:t>https://doi.org/10.1016/j.inffus.2018.05.006</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[6]. T. Maurer. How To Pan-sharpen Images Using The Gram-</a:t>
            </a:r>
            <a:r>
              <a:rPr lang="en-US" dirty="0" err="1">
                <a:latin typeface="Times New Roman" panose="02020603050405020304" pitchFamily="18" charset="0"/>
                <a:cs typeface="Times New Roman" panose="02020603050405020304" pitchFamily="18" charset="0"/>
              </a:rPr>
              <a:t>schmidt</a:t>
            </a:r>
            <a:r>
              <a:rPr lang="en-US" dirty="0">
                <a:latin typeface="Times New Roman" panose="02020603050405020304" pitchFamily="18" charset="0"/>
                <a:cs typeface="Times New Roman" panose="02020603050405020304" pitchFamily="18" charset="0"/>
              </a:rPr>
              <a:t> Pan-sharpen Method. International  Archives  </a:t>
            </a:r>
          </a:p>
          <a:p>
            <a:r>
              <a:rPr lang="en-US" dirty="0">
                <a:latin typeface="Times New Roman" panose="02020603050405020304" pitchFamily="18" charset="0"/>
                <a:cs typeface="Times New Roman" panose="02020603050405020304" pitchFamily="18" charset="0"/>
              </a:rPr>
              <a:t>      of  the  Photogrammetry,  Remote  Sensing  and  Spatial  Information  Sciences, Volume  XL-1/W1,  ISPRS  </a:t>
            </a:r>
          </a:p>
          <a:p>
            <a:r>
              <a:rPr lang="en-US" dirty="0">
                <a:latin typeface="Times New Roman" panose="02020603050405020304" pitchFamily="18" charset="0"/>
                <a:cs typeface="Times New Roman" panose="02020603050405020304" pitchFamily="18" charset="0"/>
              </a:rPr>
              <a:t>      Hannover  Workshop  2013,  21 – 24  May  2013,  Hannover,  Germany</a:t>
            </a:r>
          </a:p>
          <a:p>
            <a:r>
              <a:rPr lang="en-IN" dirty="0">
                <a:latin typeface="Times New Roman" panose="02020603050405020304" pitchFamily="18" charset="0"/>
                <a:cs typeface="Times New Roman" panose="02020603050405020304" pitchFamily="18" charset="0"/>
              </a:rPr>
              <a:t>[7]. Jorge </a:t>
            </a:r>
            <a:r>
              <a:rPr lang="en-IN" dirty="0" err="1">
                <a:latin typeface="Times New Roman" panose="02020603050405020304" pitchFamily="18" charset="0"/>
                <a:cs typeface="Times New Roman" panose="02020603050405020304" pitchFamily="18" charset="0"/>
              </a:rPr>
              <a:t>Nu´nez</a:t>
            </a:r>
            <a:r>
              <a:rPr lang="en-IN" dirty="0">
                <a:latin typeface="Times New Roman" panose="02020603050405020304" pitchFamily="18" charset="0"/>
                <a:cs typeface="Times New Roman" panose="02020603050405020304" pitchFamily="18" charset="0"/>
              </a:rPr>
              <a:t>, Xavier </a:t>
            </a:r>
            <a:r>
              <a:rPr lang="en-IN" dirty="0" err="1">
                <a:latin typeface="Times New Roman" panose="02020603050405020304" pitchFamily="18" charset="0"/>
                <a:cs typeface="Times New Roman" panose="02020603050405020304" pitchFamily="18" charset="0"/>
              </a:rPr>
              <a:t>Otazu</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Octavi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Fors</a:t>
            </a:r>
            <a:r>
              <a:rPr lang="en-IN" dirty="0">
                <a:latin typeface="Times New Roman" panose="02020603050405020304" pitchFamily="18" charset="0"/>
                <a:cs typeface="Times New Roman" panose="02020603050405020304" pitchFamily="18" charset="0"/>
              </a:rPr>
              <a:t>, Albert </a:t>
            </a:r>
            <a:r>
              <a:rPr lang="en-IN" dirty="0" err="1">
                <a:latin typeface="Times New Roman" panose="02020603050405020304" pitchFamily="18" charset="0"/>
                <a:cs typeface="Times New Roman" panose="02020603050405020304" pitchFamily="18" charset="0"/>
              </a:rPr>
              <a:t>Prades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Vicen</a:t>
            </a:r>
            <a:r>
              <a:rPr lang="en-IN" dirty="0">
                <a:latin typeface="Times New Roman" panose="02020603050405020304" pitchFamily="18" charset="0"/>
                <a:cs typeface="Times New Roman" panose="02020603050405020304" pitchFamily="18" charset="0"/>
              </a:rPr>
              <a:t>¸  c Pala, and Rom `an </a:t>
            </a:r>
            <a:r>
              <a:rPr lang="en-IN" dirty="0" err="1">
                <a:latin typeface="Times New Roman" panose="02020603050405020304" pitchFamily="18" charset="0"/>
                <a:cs typeface="Times New Roman" panose="02020603050405020304" pitchFamily="18" charset="0"/>
              </a:rPr>
              <a:t>Arbiol</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Multiresolution-</a:t>
            </a:r>
          </a:p>
          <a:p>
            <a:r>
              <a:rPr lang="en-US" dirty="0">
                <a:latin typeface="Times New Roman" panose="02020603050405020304" pitchFamily="18" charset="0"/>
                <a:cs typeface="Times New Roman" panose="02020603050405020304" pitchFamily="18" charset="0"/>
              </a:rPr>
              <a:t>       Based Image Fusion with Additive Wavelet Decomposition. </a:t>
            </a:r>
            <a:r>
              <a:rPr lang="en-US" dirty="0" err="1">
                <a:latin typeface="Times New Roman" panose="02020603050405020304" pitchFamily="18" charset="0"/>
                <a:cs typeface="Times New Roman" panose="02020603050405020304" pitchFamily="18" charset="0"/>
              </a:rPr>
              <a:t>Ieee</a:t>
            </a:r>
            <a:r>
              <a:rPr lang="en-US" dirty="0">
                <a:latin typeface="Times New Roman" panose="02020603050405020304" pitchFamily="18" charset="0"/>
                <a:cs typeface="Times New Roman" panose="02020603050405020304" pitchFamily="18" charset="0"/>
              </a:rPr>
              <a:t> Transactions On Geoscience And Remote </a:t>
            </a:r>
          </a:p>
          <a:p>
            <a:r>
              <a:rPr lang="en-US" dirty="0">
                <a:latin typeface="Times New Roman" panose="02020603050405020304" pitchFamily="18" charset="0"/>
                <a:cs typeface="Times New Roman" panose="02020603050405020304" pitchFamily="18" charset="0"/>
              </a:rPr>
              <a:t>       Sensing, Vol. 37, No. 3, May 1999.</a:t>
            </a:r>
          </a:p>
          <a:p>
            <a:r>
              <a:rPr lang="en-US" dirty="0">
                <a:latin typeface="Times New Roman" panose="02020603050405020304" pitchFamily="18" charset="0"/>
                <a:cs typeface="Times New Roman" panose="02020603050405020304" pitchFamily="18" charset="0"/>
              </a:rPr>
              <a:t>[8]. Craig A. </a:t>
            </a:r>
            <a:r>
              <a:rPr lang="en-US" dirty="0" err="1">
                <a:latin typeface="Times New Roman" panose="02020603050405020304" pitchFamily="18" charset="0"/>
                <a:cs typeface="Times New Roman" panose="02020603050405020304" pitchFamily="18" charset="0"/>
              </a:rPr>
              <a:t>Laben</a:t>
            </a:r>
            <a:r>
              <a:rPr lang="en-US" dirty="0">
                <a:latin typeface="Times New Roman" panose="02020603050405020304" pitchFamily="18" charset="0"/>
                <a:cs typeface="Times New Roman" panose="02020603050405020304" pitchFamily="18" charset="0"/>
              </a:rPr>
              <a:t>, Penfield; Bernard V. Brower, Webster. Process For Enhancing The Spatial Resolution Of Multispectral Imagery Using Pan-sharpening. Appl. No.: 09/069,232 . Jan. 4, 2000</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94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60" y="929005"/>
            <a:ext cx="10616565" cy="5571490"/>
          </a:xfrm>
        </p:spPr>
        <p:txBody>
          <a:bodyPr>
            <a:normAutofit fontScale="90000"/>
          </a:bodyPr>
          <a:lstStyle/>
          <a:p>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3110" b="1"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sym typeface="+mn-ea"/>
              </a:rPr>
              <a:t>References:</a:t>
            </a: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IN" altLang="en-US" sz="2000" dirty="0">
                <a:latin typeface="Times New Roman" panose="02020603050405020304" pitchFamily="18" charset="0"/>
                <a:cs typeface="Times New Roman" panose="02020603050405020304" pitchFamily="18" charset="0"/>
              </a:rPr>
              <a:t>[9]. </a:t>
            </a:r>
            <a:r>
              <a:rPr lang="en-US" sz="2000" dirty="0" err="1">
                <a:latin typeface="Times New Roman" panose="02020603050405020304" pitchFamily="18" charset="0"/>
                <a:cs typeface="Times New Roman" panose="02020603050405020304" pitchFamily="18" charset="0"/>
              </a:rPr>
              <a:t>Alparone</a:t>
            </a:r>
            <a:r>
              <a:rPr lang="en-US" sz="2000" dirty="0">
                <a:latin typeface="Times New Roman" panose="02020603050405020304" pitchFamily="18" charset="0"/>
                <a:cs typeface="Times New Roman" panose="02020603050405020304" pitchFamily="18" charset="0"/>
              </a:rPr>
              <a:t>, L., </a:t>
            </a:r>
            <a:r>
              <a:rPr lang="en-US" sz="2000" dirty="0" err="1">
                <a:latin typeface="Times New Roman" panose="02020603050405020304" pitchFamily="18" charset="0"/>
                <a:cs typeface="Times New Roman" panose="02020603050405020304" pitchFamily="18" charset="0"/>
              </a:rPr>
              <a:t>Aiazzi</a:t>
            </a:r>
            <a:r>
              <a:rPr lang="en-US" sz="2000" dirty="0">
                <a:latin typeface="Times New Roman" panose="02020603050405020304" pitchFamily="18" charset="0"/>
                <a:cs typeface="Times New Roman" panose="02020603050405020304" pitchFamily="18" charset="0"/>
              </a:rPr>
              <a:t>, B., </a:t>
            </a:r>
            <a:r>
              <a:rPr lang="en-US" sz="2000" dirty="0" err="1">
                <a:latin typeface="Times New Roman" panose="02020603050405020304" pitchFamily="18" charset="0"/>
                <a:cs typeface="Times New Roman" panose="02020603050405020304" pitchFamily="18" charset="0"/>
              </a:rPr>
              <a:t>Baronti</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Garzelli</a:t>
            </a:r>
            <a:r>
              <a:rPr lang="en-US" sz="2000" dirty="0">
                <a:latin typeface="Times New Roman" panose="02020603050405020304" pitchFamily="18" charset="0"/>
                <a:cs typeface="Times New Roman" panose="02020603050405020304" pitchFamily="18" charset="0"/>
              </a:rPr>
              <a:t>, A., </a:t>
            </a:r>
            <a:r>
              <a:rPr lang="en-US" sz="2000" dirty="0" err="1">
                <a:latin typeface="Times New Roman" panose="02020603050405020304" pitchFamily="18" charset="0"/>
                <a:cs typeface="Times New Roman" panose="02020603050405020304" pitchFamily="18" charset="0"/>
              </a:rPr>
              <a:t>Nencini</a:t>
            </a:r>
            <a:r>
              <a:rPr lang="en-US" sz="2000" dirty="0">
                <a:latin typeface="Times New Roman" panose="02020603050405020304" pitchFamily="18" charset="0"/>
                <a:cs typeface="Times New Roman" panose="02020603050405020304" pitchFamily="18" charset="0"/>
              </a:rPr>
              <a:t>, F., Selva, M., 2008. Multispectral and </a:t>
            </a:r>
            <a:r>
              <a:rPr lang="en-IN" altLang="en-US" sz="2000" dirty="0">
                <a:latin typeface="Times New Roman" panose="02020603050405020304" pitchFamily="18" charset="0"/>
                <a:cs typeface="Times New Roman" panose="02020603050405020304" pitchFamily="18" charset="0"/>
              </a:rPr>
              <a:t>    </a:t>
            </a:r>
            <a:br>
              <a:rPr lang="en-IN" altLang="en-US" sz="2000" dirty="0">
                <a:latin typeface="Times New Roman" panose="02020603050405020304" pitchFamily="18" charset="0"/>
                <a:cs typeface="Times New Roman" panose="02020603050405020304" pitchFamily="18" charset="0"/>
              </a:rPr>
            </a:br>
            <a:r>
              <a:rPr lang="en-IN" altLang="en-US" sz="2000" dirty="0">
                <a:latin typeface="Times New Roman" panose="02020603050405020304" pitchFamily="18" charset="0"/>
                <a:cs typeface="Times New Roman" panose="02020603050405020304" pitchFamily="18" charset="0"/>
              </a:rPr>
              <a:t>      P</a:t>
            </a:r>
            <a:r>
              <a:rPr lang="en-US" sz="2000" dirty="0" err="1">
                <a:latin typeface="Times New Roman" panose="02020603050405020304" pitchFamily="18" charset="0"/>
                <a:cs typeface="Times New Roman" panose="02020603050405020304" pitchFamily="18" charset="0"/>
              </a:rPr>
              <a:t>anchromatic</a:t>
            </a:r>
            <a:r>
              <a:rPr lang="en-US" sz="2000" dirty="0">
                <a:latin typeface="Times New Roman" panose="02020603050405020304" pitchFamily="18" charset="0"/>
                <a:cs typeface="Times New Roman" panose="02020603050405020304" pitchFamily="18" charset="0"/>
              </a:rPr>
              <a:t> Data Fusion Assessment Without Reference. </a:t>
            </a:r>
            <a:r>
              <a:rPr lang="en-US" sz="2000" dirty="0" err="1">
                <a:latin typeface="Times New Roman" panose="02020603050405020304" pitchFamily="18" charset="0"/>
                <a:cs typeface="Times New Roman" panose="02020603050405020304" pitchFamily="18" charset="0"/>
              </a:rPr>
              <a:t>Photogramm</a:t>
            </a:r>
            <a:r>
              <a:rPr lang="en-US" sz="2000" dirty="0">
                <a:latin typeface="Times New Roman" panose="02020603050405020304" pitchFamily="18" charset="0"/>
                <a:cs typeface="Times New Roman" panose="02020603050405020304" pitchFamily="18" charset="0"/>
              </a:rPr>
              <a:t>. Eng. Remote Sens. 74, 193–200.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IN" altLang="sv-SE" sz="2000" dirty="0">
                <a:latin typeface="Times New Roman" panose="02020603050405020304" pitchFamily="18" charset="0"/>
                <a:cs typeface="Times New Roman" panose="02020603050405020304" pitchFamily="18" charset="0"/>
              </a:rPr>
              <a:t>[10]. </a:t>
            </a:r>
            <a:r>
              <a:rPr lang="sv-SE" sz="2000" dirty="0">
                <a:latin typeface="Times New Roman" panose="02020603050405020304" pitchFamily="18" charset="0"/>
                <a:cs typeface="Times New Roman" panose="02020603050405020304" pitchFamily="18" charset="0"/>
              </a:rPr>
              <a:t>Jagalingam Pa, Arkal Vittal Hegde.</a:t>
            </a:r>
            <a:r>
              <a:rPr lang="en-US" sz="2000" dirty="0">
                <a:latin typeface="Times New Roman" panose="02020603050405020304" pitchFamily="18" charset="0"/>
                <a:cs typeface="Times New Roman" panose="02020603050405020304" pitchFamily="18" charset="0"/>
              </a:rPr>
              <a:t> A Review of Quality Metrics for Fused Image.</a:t>
            </a: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(http://creativecommons.org/licenses/by-nc-nd/4.0/).</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[11]. </a:t>
            </a:r>
            <a:r>
              <a:rPr lang="en-US" sz="2000" b="0" i="0" dirty="0">
                <a:solidFill>
                  <a:srgbClr val="000000"/>
                </a:solidFill>
                <a:effectLst/>
                <a:latin typeface="Times New Roman" panose="02020603050405020304" pitchFamily="18" charset="0"/>
                <a:cs typeface="Times New Roman" panose="02020603050405020304" pitchFamily="18" charset="0"/>
              </a:rPr>
              <a:t>Wald L., 2000. Quality of high resolution </a:t>
            </a:r>
            <a:r>
              <a:rPr lang="en-US" sz="2000" b="0" i="0" dirty="0" err="1">
                <a:solidFill>
                  <a:srgbClr val="000000"/>
                </a:solidFill>
                <a:effectLst/>
                <a:latin typeface="Times New Roman" panose="02020603050405020304" pitchFamily="18" charset="0"/>
                <a:cs typeface="Times New Roman" panose="02020603050405020304" pitchFamily="18" charset="0"/>
              </a:rPr>
              <a:t>synthesised</a:t>
            </a:r>
            <a:r>
              <a:rPr lang="en-US" sz="2000" b="0" i="0" dirty="0">
                <a:solidFill>
                  <a:srgbClr val="000000"/>
                </a:solidFill>
                <a:effectLst/>
                <a:latin typeface="Times New Roman" panose="02020603050405020304" pitchFamily="18" charset="0"/>
                <a:cs typeface="Times New Roman" panose="02020603050405020304" pitchFamily="18" charset="0"/>
              </a:rPr>
              <a:t> images: Is there a simple criterion ?. In Proceedings of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the third conference "Fusion of Earth data: merging point measurements, raster maps and remotely sensed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images", Sophia Antipolis, France, January 26-28, 2000, Thierry </a:t>
            </a:r>
            <a:r>
              <a:rPr lang="en-US" sz="2000" b="0" i="0" dirty="0" err="1">
                <a:solidFill>
                  <a:srgbClr val="000000"/>
                </a:solidFill>
                <a:effectLst/>
                <a:latin typeface="Times New Roman" panose="02020603050405020304" pitchFamily="18" charset="0"/>
                <a:cs typeface="Times New Roman" panose="02020603050405020304" pitchFamily="18" charset="0"/>
              </a:rPr>
              <a:t>Ranchin</a:t>
            </a:r>
            <a:r>
              <a:rPr lang="en-US" sz="2000" b="0" i="0" dirty="0">
                <a:solidFill>
                  <a:srgbClr val="000000"/>
                </a:solidFill>
                <a:effectLst/>
                <a:latin typeface="Times New Roman" panose="02020603050405020304" pitchFamily="18" charset="0"/>
                <a:cs typeface="Times New Roman" panose="02020603050405020304" pitchFamily="18" charset="0"/>
              </a:rPr>
              <a:t> and Lucien Wald Editors, </a:t>
            </a:r>
            <a:br>
              <a:rPr lang="en-US" sz="2000" b="0" i="0" dirty="0">
                <a:solidFill>
                  <a:srgbClr val="000000"/>
                </a:solidFill>
                <a:effectLst/>
                <a:latin typeface="Times New Roman" panose="02020603050405020304" pitchFamily="18" charset="0"/>
                <a:cs typeface="Times New Roman" panose="02020603050405020304" pitchFamily="18" charset="0"/>
              </a:rPr>
            </a:br>
            <a:r>
              <a:rPr lang="en-US" sz="2000" b="0" i="0" dirty="0">
                <a:solidFill>
                  <a:srgbClr val="000000"/>
                </a:solidFill>
                <a:effectLst/>
                <a:latin typeface="Times New Roman" panose="02020603050405020304" pitchFamily="18" charset="0"/>
                <a:cs typeface="Times New Roman" panose="02020603050405020304" pitchFamily="18" charset="0"/>
              </a:rPr>
              <a:t>        published by SEE/URISCA, Nice, France, pp 99-103. </a:t>
            </a:r>
            <a:br>
              <a:rPr lang="en-US" sz="2000" b="0" i="0" dirty="0">
                <a:solidFill>
                  <a:srgbClr val="000000"/>
                </a:solidFill>
                <a:effectLst/>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[12]. Zhou Wang, Alan </a:t>
            </a:r>
            <a:r>
              <a:rPr lang="en-IN" sz="2000" dirty="0" err="1">
                <a:latin typeface="Times New Roman" panose="02020603050405020304" pitchFamily="18" charset="0"/>
                <a:cs typeface="Times New Roman" panose="02020603050405020304" pitchFamily="18" charset="0"/>
              </a:rPr>
              <a:t>C.Bovik</a:t>
            </a:r>
            <a:r>
              <a:rPr lang="en-IN" sz="2000" dirty="0">
                <a:latin typeface="Times New Roman" panose="02020603050405020304" pitchFamily="18" charset="0"/>
                <a:cs typeface="Times New Roman" panose="02020603050405020304" pitchFamily="18" charset="0"/>
              </a:rPr>
              <a:t> .A Universal Image Quality </a:t>
            </a:r>
            <a:r>
              <a:rPr lang="en-IN" sz="2000" dirty="0" err="1">
                <a:latin typeface="Times New Roman" panose="02020603050405020304" pitchFamily="18" charset="0"/>
                <a:cs typeface="Times New Roman" panose="02020603050405020304" pitchFamily="18" charset="0"/>
              </a:rPr>
              <a:t>Index.IEEE</a:t>
            </a:r>
            <a:r>
              <a:rPr lang="en-IN" sz="2000" dirty="0">
                <a:latin typeface="Times New Roman" panose="02020603050405020304" pitchFamily="18" charset="0"/>
                <a:cs typeface="Times New Roman" panose="02020603050405020304" pitchFamily="18" charset="0"/>
              </a:rPr>
              <a:t> Signal Processing </a:t>
            </a:r>
            <a:r>
              <a:rPr lang="en-IN" sz="2000" dirty="0" err="1">
                <a:latin typeface="Times New Roman" panose="02020603050405020304" pitchFamily="18" charset="0"/>
                <a:cs typeface="Times New Roman" panose="02020603050405020304" pitchFamily="18" charset="0"/>
              </a:rPr>
              <a:t>Letters.March</a:t>
            </a:r>
            <a:r>
              <a:rPr lang="en-IN" sz="2000" dirty="0">
                <a:latin typeface="Times New Roman" panose="02020603050405020304" pitchFamily="18" charset="0"/>
                <a:cs typeface="Times New Roman" panose="02020603050405020304" pitchFamily="18" charset="0"/>
              </a:rPr>
              <a:t> 2002</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[13]. </a:t>
            </a:r>
            <a:r>
              <a:rPr lang="en-IN" sz="2000" dirty="0" err="1">
                <a:latin typeface="Times New Roman" panose="02020603050405020304" pitchFamily="18" charset="0"/>
                <a:cs typeface="Times New Roman" panose="02020603050405020304" pitchFamily="18" charset="0"/>
              </a:rPr>
              <a:t>Farzaneh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Dadrass</a:t>
            </a:r>
            <a:r>
              <a:rPr lang="en-IN" sz="2000" dirty="0">
                <a:latin typeface="Times New Roman" panose="02020603050405020304" pitchFamily="18" charset="0"/>
                <a:cs typeface="Times New Roman" panose="02020603050405020304" pitchFamily="18" charset="0"/>
              </a:rPr>
              <a:t> Javan, </a:t>
            </a:r>
            <a:r>
              <a:rPr lang="en-IN" sz="2000" dirty="0" err="1">
                <a:latin typeface="Times New Roman" panose="02020603050405020304" pitchFamily="18" charset="0"/>
                <a:cs typeface="Times New Roman" panose="02020603050405020304" pitchFamily="18" charset="0"/>
              </a:rPr>
              <a:t>Farhad</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Samadzadegan</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Soroosh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Mehravar</a:t>
            </a:r>
            <a:r>
              <a:rPr lang="en-IN" sz="2000" dirty="0">
                <a:latin typeface="Times New Roman" panose="02020603050405020304" pitchFamily="18" charset="0"/>
                <a:cs typeface="Times New Roman" panose="02020603050405020304" pitchFamily="18" charset="0"/>
              </a:rPr>
              <a:t> , Ahmad </a:t>
            </a:r>
            <a:r>
              <a:rPr lang="en-IN" sz="2000" dirty="0" err="1">
                <a:latin typeface="Times New Roman" panose="02020603050405020304" pitchFamily="18" charset="0"/>
                <a:cs typeface="Times New Roman" panose="02020603050405020304" pitchFamily="18" charset="0"/>
              </a:rPr>
              <a:t>Toosi</a:t>
            </a:r>
            <a:r>
              <a:rPr lang="en-IN" sz="2000" dirty="0">
                <a:latin typeface="Times New Roman" panose="02020603050405020304" pitchFamily="18" charset="0"/>
                <a:cs typeface="Times New Roman" panose="02020603050405020304" pitchFamily="18" charset="0"/>
              </a:rPr>
              <a:t> , Reza Khatami, Alfred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Stein .</a:t>
            </a:r>
            <a:r>
              <a:rPr lang="en-US" sz="2000" dirty="0">
                <a:latin typeface="Times New Roman" panose="02020603050405020304" pitchFamily="18" charset="0"/>
                <a:cs typeface="Times New Roman" panose="02020603050405020304" pitchFamily="18" charset="0"/>
              </a:rPr>
              <a:t> A review of image fusion techniques for pan-sharpening of high-resolution satellite imagery.</a:t>
            </a:r>
            <a:br>
              <a:rPr lang="en-IN" sz="2800" dirty="0">
                <a:latin typeface="Times New Roman" panose="02020603050405020304" pitchFamily="18" charset="0"/>
                <a:cs typeface="Times New Roman" panose="02020603050405020304" pitchFamily="18" charset="0"/>
              </a:rPr>
            </a:br>
            <a:r>
              <a:rPr lang="en-IN" sz="28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2"/>
              </a:rPr>
              <a:t>https://doi.org/10.1016/j.isprsjprs.2020.11.001</a:t>
            </a:r>
            <a:br>
              <a:rPr lang="en-IN" sz="20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7D21-528E-DBCC-66B2-16D2CDC5DCBF}"/>
              </a:ext>
            </a:extLst>
          </p:cNvPr>
          <p:cNvSpPr>
            <a:spLocks noGrp="1"/>
          </p:cNvSpPr>
          <p:nvPr>
            <p:ph type="ctrTitle"/>
          </p:nvPr>
        </p:nvSpPr>
        <p:spPr>
          <a:xfrm>
            <a:off x="1371600" y="264160"/>
            <a:ext cx="9144000" cy="625157"/>
          </a:xfrm>
        </p:spPr>
        <p:txBody>
          <a:bodyPr>
            <a:normAutofit/>
          </a:bodyPr>
          <a:lstStyle/>
          <a:p>
            <a:r>
              <a:rPr lang="en-IN" sz="3200" b="1" dirty="0">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9DCF01C2-8517-3DE4-1EBC-B995D7085C55}"/>
              </a:ext>
            </a:extLst>
          </p:cNvPr>
          <p:cNvSpPr>
            <a:spLocks noGrp="1"/>
          </p:cNvSpPr>
          <p:nvPr>
            <p:ph type="subTitle" idx="1"/>
          </p:nvPr>
        </p:nvSpPr>
        <p:spPr>
          <a:xfrm>
            <a:off x="1110343" y="1117600"/>
            <a:ext cx="9918441" cy="5476240"/>
          </a:xfrm>
        </p:spPr>
        <p:txBody>
          <a:bodyPr>
            <a:normAutofit fontScale="92500" lnSpcReduction="10000"/>
          </a:bodyPr>
          <a:lstStyle/>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Remote sensing using high-resolution satellites has a wide range of social beneﬁt areas, such as infrastructure and transportation management, sustainable urban development, disaster resilience, sustainable precision agriculture, and energy and water resources management.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demand for services and products that require users to discern features at high spatial and spectral precision has led most Earth observation service providers to develop geospatial products that use pansharpened satellite imagery that emerges from the fusion of the high spatial resolution panchromatic band and lower resolution multispectral bands.</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Most modern satellite sensors carry onboard spectral bands of diﬀerent spatial resolutions and spectral frequencies.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most instances, satellite sensors have narrow multispectral bands of relatively courser spatial resolution and a wide panchromatic band with higher spatial resolution. </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facilitate better image visualization, interpretation, feature extraction, and land cover classiﬁcation, an image fusion technique called </a:t>
            </a:r>
            <a:r>
              <a:rPr lang="en-US" sz="2200" dirty="0" err="1">
                <a:latin typeface="Times New Roman" panose="02020603050405020304" pitchFamily="18" charset="0"/>
                <a:cs typeface="Times New Roman" panose="02020603050405020304" pitchFamily="18" charset="0"/>
              </a:rPr>
              <a:t>pansharpening</a:t>
            </a:r>
            <a:r>
              <a:rPr lang="en-US" sz="2200" dirty="0">
                <a:latin typeface="Times New Roman" panose="02020603050405020304" pitchFamily="18" charset="0"/>
                <a:cs typeface="Times New Roman" panose="02020603050405020304" pitchFamily="18" charset="0"/>
              </a:rPr>
              <a:t> is used to merge the visible multispectral bands (red, blue, and green bands) and the panchromatic band to produce color images with higher spatial resolution.</a:t>
            </a:r>
          </a:p>
          <a:p>
            <a:pPr marL="342900" indent="-34290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Many studies have proved the value of pansharpened imaging in discerning geometric features from satellite imagery, cartography, geometric rectiﬁcation, change detection, and in improving land cover classiﬁcation accuracies.</a:t>
            </a:r>
          </a:p>
          <a:p>
            <a:pPr algn="just"/>
            <a:endParaRPr lang="en-US" dirty="0"/>
          </a:p>
          <a:p>
            <a:pPr algn="just"/>
            <a:endParaRPr lang="en-IN" dirty="0"/>
          </a:p>
        </p:txBody>
      </p:sp>
    </p:spTree>
    <p:extLst>
      <p:ext uri="{BB962C8B-B14F-4D97-AF65-F5344CB8AC3E}">
        <p14:creationId xmlns:p14="http://schemas.microsoft.com/office/powerpoint/2010/main" val="3134711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7D1CB0-DD8E-7587-E11E-DAE050566262}"/>
              </a:ext>
            </a:extLst>
          </p:cNvPr>
          <p:cNvSpPr txBox="1"/>
          <p:nvPr/>
        </p:nvSpPr>
        <p:spPr>
          <a:xfrm>
            <a:off x="934720" y="1615440"/>
            <a:ext cx="10322560" cy="501675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spatial resolution of a remote sensing imaging system is expressed as the area of the ground captured by one pixel and affects the reproduction of details within the scene.</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As the pixel size is reduced, more scene details are preserved in the digital representation.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instantaneous field of view is the ground area sensed at a given instant of time. The spatial resolution depends on the instantaneous field of view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a given number of pixels, the finer the instantaneous field of view is, the higher the spatial resolution.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Spatial resolution in remote sensing is usually expressed in meters or feet, which represents the length of the side of the area covered by a pixel.</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Spectral resolution is the electromagnetic bandwidth of the signals captured by the sensor producing a given image.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narrower the spectral bandwidth is, the higher the spectral resolution. </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Spectral diversity is important for modeling the spectral characteristics of diﬀerent land cover/use classes and identifying them.</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671CC96-250C-C579-E5DA-280985ECD2E4}"/>
              </a:ext>
            </a:extLst>
          </p:cNvPr>
          <p:cNvSpPr txBox="1"/>
          <p:nvPr/>
        </p:nvSpPr>
        <p:spPr>
          <a:xfrm>
            <a:off x="1130456" y="665887"/>
            <a:ext cx="9794240"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        Spatial and Spectral Resolution</a:t>
            </a:r>
          </a:p>
        </p:txBody>
      </p:sp>
    </p:spTree>
    <p:extLst>
      <p:ext uri="{BB962C8B-B14F-4D97-AF65-F5344CB8AC3E}">
        <p14:creationId xmlns:p14="http://schemas.microsoft.com/office/powerpoint/2010/main" val="2634337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2BF0-D4FF-7F5A-0FE2-05E19D1395C5}"/>
              </a:ext>
            </a:extLst>
          </p:cNvPr>
          <p:cNvSpPr>
            <a:spLocks noGrp="1"/>
          </p:cNvSpPr>
          <p:nvPr>
            <p:ph type="ctrTitle"/>
          </p:nvPr>
        </p:nvSpPr>
        <p:spPr>
          <a:xfrm>
            <a:off x="737118" y="1315616"/>
            <a:ext cx="10616123" cy="2392784"/>
          </a:xfrm>
        </p:spPr>
        <p:txBody>
          <a:bodyPr>
            <a:normAutofit fontScale="90000"/>
          </a:bodyPr>
          <a:lstStyle/>
          <a:p>
            <a:pPr algn="just"/>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Pan-chromatic Image: Pan-chromatic images are </a:t>
            </a:r>
            <a:r>
              <a:rPr lang="en-IN" sz="2000" dirty="0" err="1">
                <a:latin typeface="Times New Roman" panose="02020603050405020304" pitchFamily="18" charset="0"/>
                <a:cs typeface="Times New Roman" panose="02020603050405020304" pitchFamily="18" charset="0"/>
              </a:rPr>
              <a:t>gray</a:t>
            </a:r>
            <a:r>
              <a:rPr lang="en-IN" sz="2000" dirty="0">
                <a:latin typeface="Times New Roman" panose="02020603050405020304" pitchFamily="18" charset="0"/>
                <a:cs typeface="Times New Roman" panose="02020603050405020304" pitchFamily="18" charset="0"/>
              </a:rPr>
              <a:t>-scale images which consists of wide range of wavelengths (spectral coverage) ranging from visible to near-infrared in a single band/channel. It has very high spatial resolution i.e., area of the ground captured by a pixel but has poor spectral resolution.</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Multi-spectral Image: Images which have several spectral bands. Since the bands have narrow spectral bandwidth, they have high spectral resolution but poor spatial resolution. </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Pan-Sharpening: It is a technique used to increase the spatial resolution of the multi-spectral images without affecting the spectral information. </a:t>
            </a:r>
          </a:p>
        </p:txBody>
      </p:sp>
      <p:pic>
        <p:nvPicPr>
          <p:cNvPr id="4" name="Picture 3">
            <a:extLst>
              <a:ext uri="{FF2B5EF4-FFF2-40B4-BE49-F238E27FC236}">
                <a16:creationId xmlns:a16="http://schemas.microsoft.com/office/drawing/2014/main" id="{0350CE86-244A-E2B4-1322-1F5939756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4381039"/>
            <a:ext cx="8096250" cy="2124075"/>
          </a:xfrm>
          <a:prstGeom prst="rect">
            <a:avLst/>
          </a:prstGeom>
        </p:spPr>
      </p:pic>
      <p:sp>
        <p:nvSpPr>
          <p:cNvPr id="6" name="TextBox 5">
            <a:extLst>
              <a:ext uri="{FF2B5EF4-FFF2-40B4-BE49-F238E27FC236}">
                <a16:creationId xmlns:a16="http://schemas.microsoft.com/office/drawing/2014/main" id="{04092AEA-B926-0F02-4942-D53713E54B5E}"/>
              </a:ext>
            </a:extLst>
          </p:cNvPr>
          <p:cNvSpPr txBox="1"/>
          <p:nvPr/>
        </p:nvSpPr>
        <p:spPr>
          <a:xfrm>
            <a:off x="2503503" y="3914552"/>
            <a:ext cx="164243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Pan-chromatic</a:t>
            </a:r>
          </a:p>
        </p:txBody>
      </p:sp>
      <p:sp>
        <p:nvSpPr>
          <p:cNvPr id="7" name="TextBox 6">
            <a:extLst>
              <a:ext uri="{FF2B5EF4-FFF2-40B4-BE49-F238E27FC236}">
                <a16:creationId xmlns:a16="http://schemas.microsoft.com/office/drawing/2014/main" id="{202D3F63-F72F-7691-3C89-D0F107F5E319}"/>
              </a:ext>
            </a:extLst>
          </p:cNvPr>
          <p:cNvSpPr txBox="1"/>
          <p:nvPr/>
        </p:nvSpPr>
        <p:spPr>
          <a:xfrm>
            <a:off x="5530789" y="3914552"/>
            <a:ext cx="1588897"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Multi</a:t>
            </a:r>
            <a:r>
              <a:rPr lang="en-IN" b="1" dirty="0"/>
              <a:t>-</a:t>
            </a:r>
            <a:r>
              <a:rPr lang="en-IN" b="1" dirty="0">
                <a:latin typeface="Times New Roman" panose="02020603050405020304" pitchFamily="18" charset="0"/>
                <a:cs typeface="Times New Roman" panose="02020603050405020304" pitchFamily="18" charset="0"/>
              </a:rPr>
              <a:t>spectral</a:t>
            </a:r>
          </a:p>
        </p:txBody>
      </p:sp>
      <p:sp>
        <p:nvSpPr>
          <p:cNvPr id="8" name="TextBox 7">
            <a:extLst>
              <a:ext uri="{FF2B5EF4-FFF2-40B4-BE49-F238E27FC236}">
                <a16:creationId xmlns:a16="http://schemas.microsoft.com/office/drawing/2014/main" id="{7C7BABB2-E268-3DED-042B-896E05FFF186}"/>
              </a:ext>
            </a:extLst>
          </p:cNvPr>
          <p:cNvSpPr txBox="1"/>
          <p:nvPr/>
        </p:nvSpPr>
        <p:spPr>
          <a:xfrm>
            <a:off x="8250221" y="3914552"/>
            <a:ext cx="167225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Pan-sharpened</a:t>
            </a:r>
          </a:p>
        </p:txBody>
      </p:sp>
      <p:sp>
        <p:nvSpPr>
          <p:cNvPr id="9" name="TextBox 8">
            <a:extLst>
              <a:ext uri="{FF2B5EF4-FFF2-40B4-BE49-F238E27FC236}">
                <a16:creationId xmlns:a16="http://schemas.microsoft.com/office/drawing/2014/main" id="{3CE949E7-F11C-EAFA-5797-F766EC90798B}"/>
              </a:ext>
            </a:extLst>
          </p:cNvPr>
          <p:cNvSpPr txBox="1"/>
          <p:nvPr/>
        </p:nvSpPr>
        <p:spPr>
          <a:xfrm>
            <a:off x="130298" y="6520152"/>
            <a:ext cx="11222944" cy="561692"/>
          </a:xfrm>
          <a:prstGeom prst="rect">
            <a:avLst/>
          </a:prstGeom>
          <a:noFill/>
        </p:spPr>
        <p:txBody>
          <a:bodyPr wrap="none" rtlCol="0">
            <a:spAutoFit/>
          </a:bodyPr>
          <a:lstStyle/>
          <a:p>
            <a:pPr algn="l"/>
            <a:r>
              <a:rPr lang="en-US" sz="1000" b="0" i="0" dirty="0">
                <a:solidFill>
                  <a:srgbClr val="111111"/>
                </a:solidFill>
                <a:effectLst/>
                <a:latin typeface="Roboto" panose="02000000000000000000" pitchFamily="2" charset="0"/>
              </a:rPr>
              <a:t>Homeowners as Urban Forest Managers -Examining the Role of Property-level Variables in Predicting Variations in Urban Forest Quantity Using Advanced Remote Sensing and GIS Methodologies.</a:t>
            </a:r>
          </a:p>
          <a:p>
            <a:pPr algn="l"/>
            <a:r>
              <a:rPr lang="en-US" sz="1000" b="0" i="0" dirty="0">
                <a:solidFill>
                  <a:srgbClr val="000000"/>
                </a:solidFill>
                <a:effectLst/>
                <a:latin typeface="ff1"/>
              </a:rPr>
              <a:t> Department of Geography University of Toronto </a:t>
            </a:r>
          </a:p>
          <a:p>
            <a:pPr algn="l"/>
            <a:endParaRPr lang="en-US" sz="1050" b="0" i="0" dirty="0">
              <a:solidFill>
                <a:srgbClr val="111111"/>
              </a:solidFill>
              <a:effectLst/>
              <a:latin typeface="Roboto" panose="02000000000000000000" pitchFamily="2" charset="0"/>
            </a:endParaRPr>
          </a:p>
        </p:txBody>
      </p:sp>
      <p:sp>
        <p:nvSpPr>
          <p:cNvPr id="3" name="TextBox 2">
            <a:extLst>
              <a:ext uri="{FF2B5EF4-FFF2-40B4-BE49-F238E27FC236}">
                <a16:creationId xmlns:a16="http://schemas.microsoft.com/office/drawing/2014/main" id="{EECD2686-C9B6-3B0F-A5C7-065793F10266}"/>
              </a:ext>
            </a:extLst>
          </p:cNvPr>
          <p:cNvSpPr txBox="1"/>
          <p:nvPr/>
        </p:nvSpPr>
        <p:spPr>
          <a:xfrm>
            <a:off x="811763" y="522514"/>
            <a:ext cx="10384972"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 </a:t>
            </a:r>
            <a:r>
              <a:rPr lang="en-IN" sz="3200" b="1" dirty="0">
                <a:latin typeface="Times New Roman" panose="02020603050405020304" pitchFamily="18" charset="0"/>
                <a:cs typeface="Times New Roman" panose="02020603050405020304" pitchFamily="18" charset="0"/>
              </a:rPr>
              <a:t>What is Pan-sharpening?</a:t>
            </a:r>
            <a:endParaRPr lang="en-IN" sz="3200" dirty="0"/>
          </a:p>
        </p:txBody>
      </p:sp>
    </p:spTree>
    <p:extLst>
      <p:ext uri="{BB962C8B-B14F-4D97-AF65-F5344CB8AC3E}">
        <p14:creationId xmlns:p14="http://schemas.microsoft.com/office/powerpoint/2010/main" val="2889349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7F0792-A72F-AAA2-C562-0A7F04B04663}"/>
              </a:ext>
            </a:extLst>
          </p:cNvPr>
          <p:cNvSpPr txBox="1"/>
          <p:nvPr/>
        </p:nvSpPr>
        <p:spPr>
          <a:xfrm>
            <a:off x="1189608" y="1367161"/>
            <a:ext cx="9658905" cy="480131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Many </a:t>
            </a:r>
            <a:r>
              <a:rPr lang="en-US" dirty="0" err="1">
                <a:latin typeface="Times New Roman" panose="02020603050405020304" pitchFamily="18" charset="0"/>
                <a:cs typeface="Times New Roman" panose="02020603050405020304" pitchFamily="18" charset="0"/>
              </a:rPr>
              <a:t>pansharpening</a:t>
            </a:r>
            <a:r>
              <a:rPr lang="en-US" dirty="0">
                <a:latin typeface="Times New Roman" panose="02020603050405020304" pitchFamily="18" charset="0"/>
                <a:cs typeface="Times New Roman" panose="02020603050405020304" pitchFamily="18" charset="0"/>
              </a:rPr>
              <a:t> techniques have been developed over time to enable users to fully exploit the spatial and spectral characteristics available on most satellite systems. </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Image Fusion (Pan-Sharpening) Methods </a:t>
            </a:r>
            <a:r>
              <a:rPr lang="en-IN" dirty="0">
                <a:latin typeface="Times New Roman" panose="02020603050405020304" pitchFamily="18" charset="0"/>
                <a:cs typeface="Times New Roman" panose="02020603050405020304" pitchFamily="18" charset="0"/>
              </a:rPr>
              <a:t>:</a:t>
            </a:r>
          </a:p>
          <a:p>
            <a:pPr marL="342900" indent="-342900">
              <a:buAutoNum type="arabicParenR"/>
            </a:pPr>
            <a:r>
              <a:rPr lang="en-IN" dirty="0">
                <a:latin typeface="Times New Roman" panose="02020603050405020304" pitchFamily="18" charset="0"/>
                <a:cs typeface="Times New Roman" panose="02020603050405020304" pitchFamily="18" charset="0"/>
              </a:rPr>
              <a:t>IHS Method</a:t>
            </a:r>
          </a:p>
          <a:p>
            <a:pPr marL="342900" indent="-342900">
              <a:buAutoNum type="arabicParenR"/>
            </a:pPr>
            <a:r>
              <a:rPr lang="en-IN" dirty="0">
                <a:latin typeface="Times New Roman" panose="02020603050405020304" pitchFamily="18" charset="0"/>
                <a:cs typeface="Times New Roman" panose="02020603050405020304" pitchFamily="18" charset="0"/>
              </a:rPr>
              <a:t>Modified GS(Gram-</a:t>
            </a:r>
            <a:r>
              <a:rPr lang="en-IN" dirty="0" err="1">
                <a:latin typeface="Times New Roman" panose="02020603050405020304" pitchFamily="18" charset="0"/>
                <a:cs typeface="Times New Roman" panose="02020603050405020304" pitchFamily="18" charset="0"/>
              </a:rPr>
              <a:t>schmidt</a:t>
            </a:r>
            <a:r>
              <a:rPr lang="en-IN" dirty="0">
                <a:latin typeface="Times New Roman" panose="02020603050405020304" pitchFamily="18" charset="0"/>
                <a:cs typeface="Times New Roman" panose="02020603050405020304" pitchFamily="18" charset="0"/>
              </a:rPr>
              <a:t>) Method</a:t>
            </a:r>
          </a:p>
          <a:p>
            <a:pPr marL="342900" indent="-342900">
              <a:buAutoNum type="arabicParenR"/>
            </a:pPr>
            <a:r>
              <a:rPr lang="en-IN" dirty="0">
                <a:latin typeface="Times New Roman" panose="02020603050405020304" pitchFamily="18" charset="0"/>
                <a:cs typeface="Times New Roman" panose="02020603050405020304" pitchFamily="18" charset="0"/>
              </a:rPr>
              <a:t>PCA (</a:t>
            </a:r>
            <a:r>
              <a:rPr lang="en-IN" dirty="0" err="1">
                <a:latin typeface="Times New Roman" panose="02020603050405020304" pitchFamily="18" charset="0"/>
                <a:cs typeface="Times New Roman" panose="02020603050405020304" pitchFamily="18" charset="0"/>
              </a:rPr>
              <a:t>princinpal</a:t>
            </a:r>
            <a:r>
              <a:rPr lang="en-IN" dirty="0">
                <a:latin typeface="Times New Roman" panose="02020603050405020304" pitchFamily="18" charset="0"/>
                <a:cs typeface="Times New Roman" panose="02020603050405020304" pitchFamily="18" charset="0"/>
              </a:rPr>
              <a:t> Component Analysis)</a:t>
            </a:r>
          </a:p>
          <a:p>
            <a:pPr marL="342900" indent="-342900">
              <a:buAutoNum type="arabicParenR"/>
            </a:pPr>
            <a:r>
              <a:rPr lang="en-IN" dirty="0" err="1">
                <a:latin typeface="Times New Roman" panose="02020603050405020304" pitchFamily="18" charset="0"/>
                <a:cs typeface="Times New Roman" panose="02020603050405020304" pitchFamily="18" charset="0"/>
              </a:rPr>
              <a:t>Wavelett</a:t>
            </a:r>
            <a:r>
              <a:rPr lang="en-IN" dirty="0">
                <a:latin typeface="Times New Roman" panose="02020603050405020304" pitchFamily="18" charset="0"/>
                <a:cs typeface="Times New Roman" panose="02020603050405020304" pitchFamily="18" charset="0"/>
              </a:rPr>
              <a:t> Method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Substitution Method</a:t>
            </a:r>
          </a:p>
          <a:p>
            <a:r>
              <a:rPr lang="en-IN" dirty="0">
                <a:latin typeface="Times New Roman" panose="02020603050405020304" pitchFamily="18" charset="0"/>
                <a:cs typeface="Times New Roman" panose="02020603050405020304" pitchFamily="18" charset="0"/>
              </a:rPr>
              <a:t>                                     ii) Additional method</a:t>
            </a:r>
          </a:p>
          <a:p>
            <a:pPr marL="342900" indent="-342900">
              <a:buAutoNum type="arabicParenR"/>
            </a:pPr>
            <a:endParaRPr lang="en-IN" dirty="0">
              <a:latin typeface="Times New Roman" panose="02020603050405020304" pitchFamily="18" charset="0"/>
              <a:cs typeface="Times New Roman" panose="02020603050405020304" pitchFamily="18" charset="0"/>
            </a:endParaRPr>
          </a:p>
          <a:p>
            <a:pPr marL="342900" indent="-342900">
              <a:buAutoNum type="arabicParen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IHS ,GS and PCA methods  come under component substitution method where  the key idea is to inject pan band into the transformed channel of the multi-spectral images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Wavelet methods fall under MRA (multi-resolution Analysis) which fuse the high frequencies in pan-band into multi-spectral channels through multi-resolution decomposition.</a:t>
            </a:r>
          </a:p>
        </p:txBody>
      </p:sp>
    </p:spTree>
    <p:extLst>
      <p:ext uri="{BB962C8B-B14F-4D97-AF65-F5344CB8AC3E}">
        <p14:creationId xmlns:p14="http://schemas.microsoft.com/office/powerpoint/2010/main" val="2416195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D8F5-EF04-307F-5D10-3B4CA84214C8}"/>
              </a:ext>
            </a:extLst>
          </p:cNvPr>
          <p:cNvSpPr>
            <a:spLocks noGrp="1"/>
          </p:cNvSpPr>
          <p:nvPr>
            <p:ph type="title"/>
          </p:nvPr>
        </p:nvSpPr>
        <p:spPr>
          <a:xfrm>
            <a:off x="839788" y="457200"/>
            <a:ext cx="3932237" cy="1131903"/>
          </a:xfrm>
        </p:spPr>
        <p:txBody>
          <a:bodyPr>
            <a:normAutofit/>
          </a:bodyPr>
          <a:lstStyle/>
          <a:p>
            <a:r>
              <a:rPr lang="en-IN" sz="2400" b="1" dirty="0"/>
              <a:t>1)</a:t>
            </a:r>
            <a:r>
              <a:rPr lang="en-IN" sz="2400" b="1" u="sng" dirty="0">
                <a:latin typeface="Times New Roman" panose="02020603050405020304" pitchFamily="18" charset="0"/>
                <a:cs typeface="Times New Roman" panose="02020603050405020304" pitchFamily="18" charset="0"/>
              </a:rPr>
              <a:t>Bicubic  Interpolation</a:t>
            </a:r>
          </a:p>
        </p:txBody>
      </p:sp>
      <p:sp>
        <p:nvSpPr>
          <p:cNvPr id="4" name="Text Placeholder 3">
            <a:extLst>
              <a:ext uri="{FF2B5EF4-FFF2-40B4-BE49-F238E27FC236}">
                <a16:creationId xmlns:a16="http://schemas.microsoft.com/office/drawing/2014/main" id="{A3118E93-E15E-1C6F-D8C3-242029A7E688}"/>
              </a:ext>
            </a:extLst>
          </p:cNvPr>
          <p:cNvSpPr>
            <a:spLocks noGrp="1"/>
          </p:cNvSpPr>
          <p:nvPr>
            <p:ph type="body" sz="half" idx="2"/>
          </p:nvPr>
        </p:nvSpPr>
        <p:spPr>
          <a:xfrm>
            <a:off x="839788" y="1651247"/>
            <a:ext cx="3932237" cy="4217741"/>
          </a:xfrm>
        </p:spPr>
        <p:txBody>
          <a:bodyPr/>
          <a:lstStyle/>
          <a:p>
            <a:r>
              <a:rPr lang="en-IN" dirty="0">
                <a:latin typeface="Times New Roman" panose="02020603050405020304" pitchFamily="18" charset="0"/>
                <a:cs typeface="Times New Roman" panose="02020603050405020304" pitchFamily="18" charset="0"/>
              </a:rPr>
              <a:t>This is a basic method which does the </a:t>
            </a:r>
            <a:r>
              <a:rPr lang="en-IN" dirty="0" err="1">
                <a:latin typeface="Times New Roman" panose="02020603050405020304" pitchFamily="18" charset="0"/>
                <a:cs typeface="Times New Roman" panose="02020603050405020304" pitchFamily="18" charset="0"/>
              </a:rPr>
              <a:t>upsampling</a:t>
            </a:r>
            <a:r>
              <a:rPr lang="en-IN" dirty="0">
                <a:latin typeface="Times New Roman" panose="02020603050405020304" pitchFamily="18" charset="0"/>
                <a:cs typeface="Times New Roman" panose="02020603050405020304" pitchFamily="18" charset="0"/>
              </a:rPr>
              <a:t> of multi-spectral images in accordance to the dimensions of the panchromatic images</a:t>
            </a:r>
          </a:p>
        </p:txBody>
      </p:sp>
      <p:sp>
        <p:nvSpPr>
          <p:cNvPr id="5" name="TextBox 4">
            <a:extLst>
              <a:ext uri="{FF2B5EF4-FFF2-40B4-BE49-F238E27FC236}">
                <a16:creationId xmlns:a16="http://schemas.microsoft.com/office/drawing/2014/main" id="{322EF6C0-18A0-05EA-F497-71A900EFFF6A}"/>
              </a:ext>
            </a:extLst>
          </p:cNvPr>
          <p:cNvSpPr txBox="1"/>
          <p:nvPr/>
        </p:nvSpPr>
        <p:spPr>
          <a:xfrm>
            <a:off x="5740400" y="630314"/>
            <a:ext cx="5940246" cy="5386475"/>
          </a:xfrm>
          <a:prstGeom prst="rect">
            <a:avLst/>
          </a:prstGeom>
          <a:noFill/>
        </p:spPr>
        <p:txBody>
          <a:bodyPr wrap="square" rtlCol="0">
            <a:spAutoFit/>
          </a:bodyPr>
          <a:lstStyle/>
          <a:p>
            <a:pPr>
              <a:lnSpc>
                <a:spcPct val="107000"/>
              </a:lnSpc>
              <a:spcAft>
                <a:spcPts val="800"/>
              </a:spcAft>
            </a:pPr>
            <a:r>
              <a:rPr lang="en-IN" sz="16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define function bicubic (pan,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M,N,C ← dimensions of pan</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compute ratio ←  M/m</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samp_img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samp_img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values &lt;0  to 0</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samp_img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values &gt;1  to 1</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return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samp_img</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load pan image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load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out ← bicubic(pan,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img</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display pan,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out</a:t>
            </a:r>
          </a:p>
          <a:p>
            <a:endParaRPr lang="en-IN" sz="1100" dirty="0"/>
          </a:p>
        </p:txBody>
      </p:sp>
    </p:spTree>
    <p:extLst>
      <p:ext uri="{BB962C8B-B14F-4D97-AF65-F5344CB8AC3E}">
        <p14:creationId xmlns:p14="http://schemas.microsoft.com/office/powerpoint/2010/main" val="342311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D98F12-2B1A-8269-B25F-DB7178ADDFDD}"/>
              </a:ext>
            </a:extLst>
          </p:cNvPr>
          <p:cNvPicPr>
            <a:picLocks noChangeAspect="1"/>
          </p:cNvPicPr>
          <p:nvPr/>
        </p:nvPicPr>
        <p:blipFill rotWithShape="1">
          <a:blip r:embed="rId2">
            <a:extLst>
              <a:ext uri="{28A0092B-C50C-407E-A947-70E740481C1C}">
                <a14:useLocalDpi xmlns:a14="http://schemas.microsoft.com/office/drawing/2010/main" val="0"/>
              </a:ext>
            </a:extLst>
          </a:blip>
          <a:srcRect l="5516" t="2066" r="14567" b="3914"/>
          <a:stretch/>
        </p:blipFill>
        <p:spPr>
          <a:xfrm>
            <a:off x="262493" y="1218147"/>
            <a:ext cx="4043135" cy="3676936"/>
          </a:xfrm>
          <a:prstGeom prst="rect">
            <a:avLst/>
          </a:prstGeom>
        </p:spPr>
      </p:pic>
      <p:sp>
        <p:nvSpPr>
          <p:cNvPr id="10" name="TextBox 9">
            <a:extLst>
              <a:ext uri="{FF2B5EF4-FFF2-40B4-BE49-F238E27FC236}">
                <a16:creationId xmlns:a16="http://schemas.microsoft.com/office/drawing/2014/main" id="{338D4941-8A9D-7FBD-73C0-486DC53C482B}"/>
              </a:ext>
            </a:extLst>
          </p:cNvPr>
          <p:cNvSpPr txBox="1"/>
          <p:nvPr/>
        </p:nvSpPr>
        <p:spPr>
          <a:xfrm>
            <a:off x="596978" y="736847"/>
            <a:ext cx="2520434" cy="400110"/>
          </a:xfrm>
          <a:prstGeom prst="rect">
            <a:avLst/>
          </a:prstGeom>
          <a:noFill/>
        </p:spPr>
        <p:txBody>
          <a:bodyPr wrap="none" rtlCol="0">
            <a:spAutoFit/>
          </a:bodyPr>
          <a:lstStyle/>
          <a:p>
            <a:r>
              <a:rPr lang="en-IN" sz="2000" b="1" dirty="0">
                <a:latin typeface="Times New Roman" panose="02020603050405020304" pitchFamily="18" charset="0"/>
                <a:cs typeface="Times New Roman" panose="02020603050405020304" pitchFamily="18" charset="0"/>
              </a:rPr>
              <a:t>Pan-chromatic image</a:t>
            </a:r>
          </a:p>
        </p:txBody>
      </p:sp>
      <p:sp>
        <p:nvSpPr>
          <p:cNvPr id="4" name="Text Placeholder 2">
            <a:extLst>
              <a:ext uri="{FF2B5EF4-FFF2-40B4-BE49-F238E27FC236}">
                <a16:creationId xmlns:a16="http://schemas.microsoft.com/office/drawing/2014/main" id="{30BEC6E5-D3F4-7005-362F-AC4122A23500}"/>
              </a:ext>
            </a:extLst>
          </p:cNvPr>
          <p:cNvSpPr txBox="1">
            <a:spLocks/>
          </p:cNvSpPr>
          <p:nvPr/>
        </p:nvSpPr>
        <p:spPr>
          <a:xfrm>
            <a:off x="4330041" y="736848"/>
            <a:ext cx="3690359" cy="481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Multi-spectral Image</a:t>
            </a:r>
          </a:p>
        </p:txBody>
      </p:sp>
      <p:pic>
        <p:nvPicPr>
          <p:cNvPr id="5" name="Content Placeholder 7">
            <a:extLst>
              <a:ext uri="{FF2B5EF4-FFF2-40B4-BE49-F238E27FC236}">
                <a16:creationId xmlns:a16="http://schemas.microsoft.com/office/drawing/2014/main" id="{C7E93072-9A6B-EBB6-8BF2-A1B36D55FEEC}"/>
              </a:ext>
            </a:extLst>
          </p:cNvPr>
          <p:cNvPicPr>
            <a:picLocks noChangeAspect="1"/>
          </p:cNvPicPr>
          <p:nvPr/>
        </p:nvPicPr>
        <p:blipFill rotWithShape="1">
          <a:blip r:embed="rId3">
            <a:extLst>
              <a:ext uri="{28A0092B-C50C-407E-A947-70E740481C1C}">
                <a14:useLocalDpi xmlns:a14="http://schemas.microsoft.com/office/drawing/2010/main" val="0"/>
              </a:ext>
            </a:extLst>
          </a:blip>
          <a:srcRect l="6638" t="1531" r="921" b="3751"/>
          <a:stretch/>
        </p:blipFill>
        <p:spPr>
          <a:xfrm>
            <a:off x="4238106" y="1218146"/>
            <a:ext cx="3779531" cy="3676937"/>
          </a:xfrm>
          <a:prstGeom prst="rect">
            <a:avLst/>
          </a:prstGeom>
        </p:spPr>
      </p:pic>
      <p:sp>
        <p:nvSpPr>
          <p:cNvPr id="6" name="Text Placeholder 4">
            <a:extLst>
              <a:ext uri="{FF2B5EF4-FFF2-40B4-BE49-F238E27FC236}">
                <a16:creationId xmlns:a16="http://schemas.microsoft.com/office/drawing/2014/main" id="{07E7A42E-FA25-236E-75A6-025D0B9BE7C3}"/>
              </a:ext>
            </a:extLst>
          </p:cNvPr>
          <p:cNvSpPr txBox="1">
            <a:spLocks/>
          </p:cNvSpPr>
          <p:nvPr/>
        </p:nvSpPr>
        <p:spPr>
          <a:xfrm>
            <a:off x="8198318" y="736847"/>
            <a:ext cx="3731187" cy="437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b="1" dirty="0">
                <a:latin typeface="Times New Roman" panose="02020603050405020304" pitchFamily="18" charset="0"/>
                <a:cs typeface="Times New Roman" panose="02020603050405020304" pitchFamily="18" charset="0"/>
              </a:rPr>
              <a:t>3-channel multi-spectral  image</a:t>
            </a:r>
          </a:p>
        </p:txBody>
      </p:sp>
      <p:pic>
        <p:nvPicPr>
          <p:cNvPr id="3" name="Picture 2">
            <a:extLst>
              <a:ext uri="{FF2B5EF4-FFF2-40B4-BE49-F238E27FC236}">
                <a16:creationId xmlns:a16="http://schemas.microsoft.com/office/drawing/2014/main" id="{AE7147EE-2308-195E-ED0B-22DD0921F974}"/>
              </a:ext>
            </a:extLst>
          </p:cNvPr>
          <p:cNvPicPr>
            <a:picLocks noChangeAspect="1"/>
          </p:cNvPicPr>
          <p:nvPr/>
        </p:nvPicPr>
        <p:blipFill rotWithShape="1">
          <a:blip r:embed="rId4">
            <a:extLst>
              <a:ext uri="{28A0092B-C50C-407E-A947-70E740481C1C}">
                <a14:useLocalDpi xmlns:a14="http://schemas.microsoft.com/office/drawing/2010/main" val="0"/>
              </a:ext>
            </a:extLst>
          </a:blip>
          <a:srcRect l="6972" t="1716" r="999" b="4534"/>
          <a:stretch/>
        </p:blipFill>
        <p:spPr>
          <a:xfrm>
            <a:off x="8112334" y="1218147"/>
            <a:ext cx="3690358" cy="3676938"/>
          </a:xfrm>
          <a:prstGeom prst="rect">
            <a:avLst/>
          </a:prstGeom>
        </p:spPr>
      </p:pic>
      <p:sp>
        <p:nvSpPr>
          <p:cNvPr id="7" name="TextBox 6">
            <a:extLst>
              <a:ext uri="{FF2B5EF4-FFF2-40B4-BE49-F238E27FC236}">
                <a16:creationId xmlns:a16="http://schemas.microsoft.com/office/drawing/2014/main" id="{498C5720-5144-6CEA-4BB5-86B28EAAC89F}"/>
              </a:ext>
            </a:extLst>
          </p:cNvPr>
          <p:cNvSpPr txBox="1"/>
          <p:nvPr/>
        </p:nvSpPr>
        <p:spPr>
          <a:xfrm>
            <a:off x="3823851" y="5191715"/>
            <a:ext cx="482562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Input images used for all the following methods</a:t>
            </a:r>
          </a:p>
        </p:txBody>
      </p:sp>
    </p:spTree>
    <p:extLst>
      <p:ext uri="{BB962C8B-B14F-4D97-AF65-F5344CB8AC3E}">
        <p14:creationId xmlns:p14="http://schemas.microsoft.com/office/powerpoint/2010/main" val="309903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447040"/>
            <a:ext cx="4714240" cy="1061085"/>
          </a:xfrm>
        </p:spPr>
        <p:txBody>
          <a:bodyPr>
            <a:normAutofit/>
          </a:bodyPr>
          <a:lstStyle/>
          <a:p>
            <a:r>
              <a:rPr lang="en-IN" sz="2400" b="1" dirty="0"/>
              <a:t>1) </a:t>
            </a:r>
            <a:r>
              <a:rPr lang="en-IN" sz="2400" b="1" u="sng" dirty="0">
                <a:latin typeface="Times New Roman" panose="02020603050405020304" pitchFamily="18" charset="0"/>
                <a:cs typeface="Times New Roman" panose="02020603050405020304" pitchFamily="18" charset="0"/>
              </a:rPr>
              <a:t>IHS  transformation image</a:t>
            </a:r>
          </a:p>
        </p:txBody>
      </p:sp>
      <p:sp>
        <p:nvSpPr>
          <p:cNvPr id="4" name="Text Placeholder 3"/>
          <p:cNvSpPr>
            <a:spLocks noGrp="1"/>
          </p:cNvSpPr>
          <p:nvPr>
            <p:ph type="body" sz="half" idx="2"/>
          </p:nvPr>
        </p:nvSpPr>
        <p:spPr>
          <a:xfrm>
            <a:off x="839788" y="1651247"/>
            <a:ext cx="3932237" cy="4217741"/>
          </a:xfrm>
        </p:spPr>
        <p:txBody>
          <a:bodyPr/>
          <a:lstStyle/>
          <a:p>
            <a:r>
              <a:rPr lang="en-IN" sz="1800" dirty="0"/>
              <a:t>The IHS method involves:</a:t>
            </a:r>
          </a:p>
          <a:p>
            <a:pPr marL="285750" indent="-285750">
              <a:buFont typeface="Arial" panose="020B0604020202020204" pitchFamily="34" charset="0"/>
              <a:buChar char="•"/>
            </a:pPr>
            <a:r>
              <a:rPr lang="en-IN" sz="1800" dirty="0"/>
              <a:t>Up-sampling the multi-spectral image</a:t>
            </a:r>
          </a:p>
          <a:p>
            <a:pPr marL="285750" indent="-285750">
              <a:buFont typeface="Arial" panose="020B0604020202020204" pitchFamily="34" charset="0"/>
              <a:buChar char="•"/>
            </a:pPr>
            <a:r>
              <a:rPr lang="en-IN" sz="1800" dirty="0"/>
              <a:t>Performing the IHS transform over the three spectral bands</a:t>
            </a:r>
          </a:p>
          <a:p>
            <a:pPr marL="285750" indent="-285750">
              <a:buFont typeface="Arial" panose="020B0604020202020204" pitchFamily="34" charset="0"/>
              <a:buChar char="•"/>
            </a:pPr>
            <a:r>
              <a:rPr lang="en-IN" sz="1800" dirty="0"/>
              <a:t>Matching the statistical features of the high resolution pan and the I-channel of the transformed image.</a:t>
            </a:r>
          </a:p>
          <a:p>
            <a:pPr marL="285750" indent="-285750">
              <a:buFont typeface="Arial" panose="020B0604020202020204" pitchFamily="34" charset="0"/>
              <a:buChar char="•"/>
            </a:pPr>
            <a:r>
              <a:rPr lang="en-IN" sz="1800" dirty="0"/>
              <a:t>Replacing the I-channel with the modified pan band.</a:t>
            </a:r>
          </a:p>
          <a:p>
            <a:pPr marL="285750" indent="-285750">
              <a:buFont typeface="Arial" panose="020B0604020202020204" pitchFamily="34" charset="0"/>
              <a:buChar char="•"/>
            </a:pPr>
            <a:r>
              <a:rPr lang="en-IN" sz="1800" dirty="0"/>
              <a:t>Doing an inverse transform</a:t>
            </a:r>
          </a:p>
          <a:p>
            <a:pPr marL="285750" indent="-285750">
              <a:buFont typeface="Arial" panose="020B0604020202020204" pitchFamily="34" charset="0"/>
              <a:buChar char="•"/>
            </a:pPr>
            <a:endParaRPr lang="en-IN" sz="1800" dirty="0"/>
          </a:p>
        </p:txBody>
      </p:sp>
      <p:sp>
        <p:nvSpPr>
          <p:cNvPr id="5" name="TextBox 4"/>
          <p:cNvSpPr txBox="1"/>
          <p:nvPr/>
        </p:nvSpPr>
        <p:spPr>
          <a:xfrm>
            <a:off x="5740400" y="296909"/>
            <a:ext cx="5472096" cy="6561091"/>
          </a:xfrm>
          <a:prstGeom prst="rect">
            <a:avLst/>
          </a:prstGeom>
          <a:noFill/>
        </p:spPr>
        <p:txBody>
          <a:bodyPr wrap="square" rtlCol="0">
            <a:spAutoFit/>
          </a:bodyPr>
          <a:lstStyle/>
          <a:p>
            <a:pPr>
              <a:lnSpc>
                <a:spcPct val="107000"/>
              </a:lnSpc>
              <a:spcAft>
                <a:spcPts val="800"/>
              </a:spcAft>
            </a:pPr>
            <a:r>
              <a:rPr lang="en-IN" sz="1600" b="1" u="sng" dirty="0">
                <a:effectLst/>
                <a:latin typeface="Times New Roman" panose="02020603050405020304" pitchFamily="18" charset="0"/>
                <a:ea typeface="Calibri" panose="020F0502020204030204" pitchFamily="34" charset="0"/>
                <a:cs typeface="Times New Roman" panose="02020603050405020304" pitchFamily="18" charset="0"/>
              </a:rPr>
              <a:t>Pseudo Code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import libraries and packages</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define function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ihs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M,N,C ← dimensions of pan</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m,n,c</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=dimensions of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compute ratio ←  M/m</a:t>
            </a:r>
          </a:p>
          <a:p>
            <a:pPr>
              <a:lnSpc>
                <a:spcPct val="107000"/>
              </a:lnSpc>
              <a:spcAft>
                <a:spcPts val="800"/>
              </a:spcAft>
            </a:pP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upsample</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 with ratio</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  mean(</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across channels</a:t>
            </a:r>
          </a:p>
          <a:p>
            <a:pPr>
              <a:lnSpc>
                <a:spcPct val="107000"/>
              </a:lnSpc>
              <a:spcAft>
                <a:spcPts val="800"/>
              </a:spcAft>
            </a:pPr>
            <a:r>
              <a:rPr lang="en-IN" sz="1600" dirty="0">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#matching histogram of pan image and I</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gain ← standard deviation(I)/standard deviation(pan) </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bias ← mean(I) – gain*mean(pan)</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set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pan*gain + bias</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set out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u_ms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P_mod</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repeated  along channels</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return out</a:t>
            </a:r>
          </a:p>
          <a:p>
            <a:pPr>
              <a:lnSpc>
                <a:spcPct val="107000"/>
              </a:lnSpc>
              <a:spcAft>
                <a:spcPts val="800"/>
              </a:spcAft>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load pan and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image</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out  ←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ihs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display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pan,ms,out</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TotalTime>
  <Words>3399</Words>
  <Application>Microsoft Office PowerPoint</Application>
  <PresentationFormat>Widescreen</PresentationFormat>
  <Paragraphs>310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ff1</vt:lpstr>
      <vt:lpstr>Roboto</vt:lpstr>
      <vt:lpstr>Times New Roman</vt:lpstr>
      <vt:lpstr>Office Theme</vt:lpstr>
      <vt:lpstr>Implementation of algorithms for Fusion of  Pan-chromatic and Multi-Spectral Satellite Images</vt:lpstr>
      <vt:lpstr>PowerPoint Presentation</vt:lpstr>
      <vt:lpstr>Introduction</vt:lpstr>
      <vt:lpstr>PowerPoint Presentation</vt:lpstr>
      <vt:lpstr>       Pan-chromatic Image: Pan-chromatic images are gray-scale images which consists of wide range of wavelengths (spectral coverage) ranging from visible to near-infrared in a single band/channel. It has very high spatial resolution i.e., area of the ground captured by a pixel but has poor spectral resolution.  Multi-spectral Image: Images which have several spectral bands. Since the bands have narrow spectral bandwidth, they have high spectral resolution but poor spatial resolution.   Pan-Sharpening: It is a technique used to increase the spatial resolution of the multi-spectral images without affecting the spectral information. </vt:lpstr>
      <vt:lpstr>PowerPoint Presentation</vt:lpstr>
      <vt:lpstr>1)Bicubic  Interpolation</vt:lpstr>
      <vt:lpstr>PowerPoint Presentation</vt:lpstr>
      <vt:lpstr>1) IHS  transformation image</vt:lpstr>
      <vt:lpstr>PowerPoint Presentation</vt:lpstr>
      <vt:lpstr>2) GS Method</vt:lpstr>
      <vt:lpstr>GS method</vt:lpstr>
      <vt:lpstr>PowerPoint Presentation</vt:lpstr>
      <vt:lpstr>3) PCA method</vt:lpstr>
      <vt:lpstr>PowerPoint Presentation</vt:lpstr>
      <vt:lpstr>4) Wavelet Method</vt:lpstr>
      <vt:lpstr>4i) Substitution Wavelet</vt:lpstr>
      <vt:lpstr>PowerPoint Presentation</vt:lpstr>
      <vt:lpstr>4ii) Addition Wavelet</vt:lpstr>
      <vt:lpstr>PowerPoint Presentation</vt:lpstr>
      <vt:lpstr>            Quantitative Analysis: Image Quality Metrics </vt:lpstr>
      <vt:lpstr>PowerPoint Presentation</vt:lpstr>
      <vt:lpstr>Metrics comparison </vt:lpstr>
      <vt:lpstr>PowerPoint Presentation</vt:lpstr>
      <vt:lpstr>PowerPoint Presentation</vt:lpstr>
      <vt:lpstr>       References:  [9]. Alparone, L., Aiazzi, B., Baronti, S., Garzelli, A., Nencini, F., Selva, M., 2008. Multispectral and            Panchromatic Data Fusion Assessment Without Reference. Photogramm. Eng. Remote Sens. 74, 193–200.   [10]. Jagalingam Pa, Arkal Vittal Hegde. A Review of Quality Metrics for Fused Image.                   (http://creativecommons.org/licenses/by-nc-nd/4.0/).  [11]. Wald L., 2000. Quality of high resolution synthesised images: Is there a simple criterion ?. In Proceedings of                                                                   the third conference "Fusion of Earth data: merging point measurements, raster maps and remotely sensed               images", Sophia Antipolis, France, January 26-28, 2000, Thierry Ranchin and Lucien Wald Editors,          published by SEE/URISCA, Nice, France, pp 99-103.   [12]. Zhou Wang, Alan C.Bovik .A Universal Image Quality Index.IEEE Signal Processing Letters.March 2002 [13]. Farzaneh Dadrass Javan, Farhad Samadzadegan , Soroosh Mehravar , Ahmad Toosi , Reza Khatami, Alfred          Stein . A review of image fusion techniques for pan-sharpening of high-resolution satellite imagery.       https://doi.org/10.1016/j.isprsjprs.2020.11.001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algorithms for Fusion of  Pan-chromatic and Multi-Spectral Images</dc:title>
  <dc:creator>aniketuppin@outlook.com</dc:creator>
  <cp:lastModifiedBy>aniketuppin@outlook.com</cp:lastModifiedBy>
  <cp:revision>35</cp:revision>
  <dcterms:created xsi:type="dcterms:W3CDTF">2022-06-28T11:12:54Z</dcterms:created>
  <dcterms:modified xsi:type="dcterms:W3CDTF">2022-07-04T06:34:04Z</dcterms:modified>
</cp:coreProperties>
</file>